
<file path=[Content_Types].xml><?xml version="1.0" encoding="utf-8"?>
<Types xmlns="http://schemas.openxmlformats.org/package/2006/content-types">
  <Default Extension="xml" ContentType="application/xml"/>
  <Default Extension="bin" ContentType="application/vnd.openxmlformats-officedocument.oleObject"/>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93" r:id="rId2"/>
    <p:sldMasterId id="2147483704" r:id="rId3"/>
  </p:sldMasterIdLst>
  <p:notesMasterIdLst>
    <p:notesMasterId r:id="rId39"/>
  </p:notesMasterIdLst>
  <p:handoutMasterIdLst>
    <p:handoutMasterId r:id="rId40"/>
  </p:handoutMasterIdLst>
  <p:sldIdLst>
    <p:sldId id="256" r:id="rId4"/>
    <p:sldId id="322" r:id="rId5"/>
    <p:sldId id="285" r:id="rId6"/>
    <p:sldId id="286" r:id="rId7"/>
    <p:sldId id="287" r:id="rId8"/>
    <p:sldId id="288" r:id="rId9"/>
    <p:sldId id="289" r:id="rId10"/>
    <p:sldId id="290" r:id="rId11"/>
    <p:sldId id="291" r:id="rId12"/>
    <p:sldId id="271" r:id="rId13"/>
    <p:sldId id="265" r:id="rId14"/>
    <p:sldId id="264" r:id="rId15"/>
    <p:sldId id="318" r:id="rId16"/>
    <p:sldId id="266" r:id="rId17"/>
    <p:sldId id="268" r:id="rId18"/>
    <p:sldId id="269" r:id="rId19"/>
    <p:sldId id="270" r:id="rId20"/>
    <p:sldId id="307" r:id="rId21"/>
    <p:sldId id="258" r:id="rId22"/>
    <p:sldId id="259" r:id="rId23"/>
    <p:sldId id="260" r:id="rId24"/>
    <p:sldId id="261" r:id="rId25"/>
    <p:sldId id="262" r:id="rId26"/>
    <p:sldId id="263" r:id="rId27"/>
    <p:sldId id="272" r:id="rId28"/>
    <p:sldId id="273" r:id="rId29"/>
    <p:sldId id="274" r:id="rId30"/>
    <p:sldId id="275" r:id="rId31"/>
    <p:sldId id="276" r:id="rId32"/>
    <p:sldId id="277" r:id="rId33"/>
    <p:sldId id="278" r:id="rId34"/>
    <p:sldId id="279" r:id="rId35"/>
    <p:sldId id="280" r:id="rId36"/>
    <p:sldId id="281" r:id="rId37"/>
    <p:sldId id="292"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83"/>
    <p:restoredTop sz="93168" autoAdjust="0"/>
  </p:normalViewPr>
  <p:slideViewPr>
    <p:cSldViewPr snapToGrid="0" snapToObjects="1">
      <p:cViewPr varScale="1">
        <p:scale>
          <a:sx n="82" d="100"/>
          <a:sy n="82" d="100"/>
        </p:scale>
        <p:origin x="94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5/2/17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5/2/17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4</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678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6788" name="Rectangle 5"/>
          <p:cNvSpPr>
            <a:spLocks noGrp="1" noChangeArrowheads="1"/>
          </p:cNvSpPr>
          <p:nvPr>
            <p:ph type="sldNum" sz="quarter" idx="5"/>
          </p:nvPr>
        </p:nvSpPr>
        <p:spPr>
          <a:noFill/>
        </p:spPr>
        <p:txBody>
          <a:bodyPr/>
          <a:lstStyle/>
          <a:p>
            <a:fld id="{4B9E866F-EF75-4332-B70D-86EDCA5B0E9F}" type="slidenum">
              <a:rPr lang="de-DE" smtClean="0">
                <a:solidFill>
                  <a:prstClr val="black"/>
                </a:solidFill>
                <a:latin typeface="Calibri"/>
              </a:rPr>
              <a:pPr/>
              <a:t>18</a:t>
            </a:fld>
            <a:endParaRPr lang="de-DE" smtClean="0">
              <a:solidFill>
                <a:prstClr val="black"/>
              </a:solidFill>
              <a:latin typeface="Calibri"/>
            </a:endParaRPr>
          </a:p>
        </p:txBody>
      </p:sp>
      <p:sp>
        <p:nvSpPr>
          <p:cNvPr id="24678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19</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20</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21</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22</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23</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24</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26</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27</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28</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5</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29</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30</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31</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32</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33</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34</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8</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10</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11</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12</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14</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15</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17</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5/2/17</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5/2/17</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707511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790243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276597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78534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70337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7453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848810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57493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5/2/17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781066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36193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ChalmersU_GU_black.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22" y="413305"/>
            <a:ext cx="8746046" cy="762738"/>
          </a:xfrm>
          <a:prstGeom prst="rect">
            <a:avLst/>
          </a:prstGeom>
        </p:spPr>
      </p:pic>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5/2/17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4" name="Slide Number Placeholder 3"/>
          <p:cNvSpPr>
            <a:spLocks noGrp="1"/>
          </p:cNvSpPr>
          <p:nvPr>
            <p:ph type="sldNum" sz="quarter" idx="11"/>
          </p:nvPr>
        </p:nvSpPr>
        <p:spPr/>
        <p:txBody>
          <a:bodyPr/>
          <a:lstStyle/>
          <a:p>
            <a:fld id="{7801ED56-5958-A04C-B14C-74A2118C132C}" type="slidenum">
              <a:rPr lang="en-US" smtClean="0">
                <a:solidFill>
                  <a:prstClr val="black">
                    <a:tint val="75000"/>
                  </a:prstClr>
                </a:solidFill>
              </a:rPr>
              <a:pPr/>
              <a:t>‹#›</a:t>
            </a:fld>
            <a:endParaRPr lang="en-US">
              <a:solidFill>
                <a:prstClr val="black">
                  <a:tint val="75000"/>
                </a:prstClr>
              </a:solidFill>
            </a:endParaRPr>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5/2/17</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5/2/17</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5/2/17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5/2/17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5/2/17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5/2/17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theme" Target="../theme/theme3.xml"/><Relationship Id="rId17" Type="http://schemas.openxmlformats.org/officeDocument/2006/relationships/image" Target="../media/image2.emf"/><Relationship Id="rId18" Type="http://schemas.openxmlformats.org/officeDocument/2006/relationships/image" Target="../media/image3.png"/><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5/2/17</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timing>
    <p:tnLst>
      <p:par>
        <p:cT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Software Dev.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0315844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p:fade/>
  </p:transition>
  <p:timing>
    <p:tnLst>
      <p:par>
        <p:cT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pic>
        <p:nvPicPr>
          <p:cNvPr id="7" name="Picture 6" descr="ChalmersU_GU_black.eps"/>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457200" y="6355424"/>
            <a:ext cx="4197377" cy="366051"/>
          </a:xfrm>
          <a:prstGeom prst="rect">
            <a:avLst/>
          </a:prstGeom>
        </p:spPr>
      </p:pic>
      <p:pic>
        <p:nvPicPr>
          <p:cNvPr id="8" name="Picture 7" descr="chalk-154720_960_720.png"/>
          <p:cNvPicPr>
            <a:picLocks noChangeAspect="1"/>
          </p:cNvPicPr>
          <p:nvPr userDrawn="1"/>
        </p:nvPicPr>
        <p:blipFill rotWithShape="1">
          <a:blip r:embed="rId18"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spTree>
    <p:extLst>
      <p:ext uri="{BB962C8B-B14F-4D97-AF65-F5344CB8AC3E}">
        <p14:creationId xmlns:p14="http://schemas.microsoft.com/office/powerpoint/2010/main" val="72551332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bin"/><Relationship Id="rId5" Type="http://schemas.openxmlformats.org/officeDocument/2006/relationships/image" Target="../media/image9.wmf"/><Relationship Id="rId6" Type="http://schemas.openxmlformats.org/officeDocument/2006/relationships/oleObject" Target="../embeddings/oleObject2.bin"/><Relationship Id="rId7" Type="http://schemas.openxmlformats.org/officeDocument/2006/relationships/image" Target="../media/image10.wmf"/><Relationship Id="rId8"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4.wmf"/></Relationships>
</file>

<file path=ppt/slides/_rels/slide21.xml.rels><?xml version="1.0" encoding="UTF-8" standalone="yes"?>
<Relationships xmlns="http://schemas.openxmlformats.org/package/2006/relationships"><Relationship Id="rId3" Type="http://schemas.openxmlformats.org/officeDocument/2006/relationships/image" Target="../media/image15.wmf"/><Relationship Id="rId4" Type="http://schemas.openxmlformats.org/officeDocument/2006/relationships/image" Target="../media/image16.wmf"/><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image" Target="../media/image17.png"/><Relationship Id="rId1" Type="http://schemas.openxmlformats.org/officeDocument/2006/relationships/vmlDrawing" Target="../drawings/vmlDrawing2.vml"/><Relationship Id="rId2"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18.w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9.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20.emf"/><Relationship Id="rId1" Type="http://schemas.openxmlformats.org/officeDocument/2006/relationships/vmlDrawing" Target="../drawings/vmlDrawing3.vml"/><Relationship Id="rId2"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21.wmf"/><Relationship Id="rId4" Type="http://schemas.openxmlformats.org/officeDocument/2006/relationships/image" Target="../media/image22.wmf"/><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021586" y="2957244"/>
            <a:ext cx="4280327" cy="3210245"/>
          </a:xfrm>
          <a:prstGeom prst="rect">
            <a:avLst/>
          </a:prstGeom>
        </p:spPr>
      </p:pic>
      <p:sp>
        <p:nvSpPr>
          <p:cNvPr id="2" name="Title 1"/>
          <p:cNvSpPr>
            <a:spLocks noGrp="1"/>
          </p:cNvSpPr>
          <p:nvPr>
            <p:ph type="ctrTitle"/>
          </p:nvPr>
        </p:nvSpPr>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1875" y="3519423"/>
            <a:ext cx="2653610" cy="2031670"/>
          </a:xfrm>
          <a:prstGeom prst="rect">
            <a:avLst/>
          </a:prstGeom>
        </p:spPr>
      </p:pic>
      <p:sp>
        <p:nvSpPr>
          <p:cNvPr id="7" name="Rectangle 6"/>
          <p:cNvSpPr/>
          <p:nvPr/>
        </p:nvSpPr>
        <p:spPr>
          <a:xfrm>
            <a:off x="381875" y="5531403"/>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798415" y="6113791"/>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
        <p:nvSpPr>
          <p:cNvPr id="10"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solidFill>
                  <a:prstClr val="black">
                    <a:tint val="75000"/>
                  </a:prstClr>
                </a:solidFill>
              </a:rPr>
              <a:t>Agile Software </a:t>
            </a:r>
            <a:r>
              <a:rPr lang="de-DE" dirty="0" err="1" smtClean="0">
                <a:solidFill>
                  <a:prstClr val="black">
                    <a:tint val="75000"/>
                  </a:prstClr>
                </a:solidFill>
              </a:rPr>
              <a:t>Dev</a:t>
            </a:r>
            <a:r>
              <a:rPr lang="de-DE" dirty="0" smtClean="0">
                <a:solidFill>
                  <a:prstClr val="black">
                    <a:tint val="75000"/>
                  </a:prstClr>
                </a:solidFill>
              </a:rPr>
              <a:t>. | Eric Knauss</a:t>
            </a:r>
            <a:endParaRPr lang="de-DE" dirty="0">
              <a:solidFill>
                <a:prstClr val="black">
                  <a:tint val="75000"/>
                </a:prstClr>
              </a:solidFill>
            </a:endParaRPr>
          </a:p>
        </p:txBody>
      </p:sp>
    </p:spTree>
    <p:extLst>
      <p:ext uri="{BB962C8B-B14F-4D97-AF65-F5344CB8AC3E}">
        <p14:creationId xmlns:p14="http://schemas.microsoft.com/office/powerpoint/2010/main" val="323315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r>
              <a:rPr lang="en-US" dirty="0" smtClean="0"/>
              <a:t>Project plan </a:t>
            </a:r>
            <a:r>
              <a:rPr lang="en-US" dirty="0" smtClean="0"/>
              <a:t>(classical)</a:t>
            </a:r>
            <a:br>
              <a:rPr lang="en-US" dirty="0" smtClean="0"/>
            </a:br>
            <a:r>
              <a:rPr lang="en-US" sz="1800" i="1" dirty="0" smtClean="0">
                <a:solidFill>
                  <a:schemeClr val="tx1"/>
                </a:solidFill>
              </a:rPr>
              <a:t>c.f. IEEE </a:t>
            </a:r>
            <a:r>
              <a:rPr lang="en-US" sz="1800" i="1" dirty="0" err="1" smtClean="0">
                <a:solidFill>
                  <a:schemeClr val="tx1"/>
                </a:solidFill>
              </a:rPr>
              <a:t>Std</a:t>
            </a:r>
            <a:r>
              <a:rPr lang="en-US" sz="1800" i="1" dirty="0" smtClean="0">
                <a:solidFill>
                  <a:schemeClr val="tx1"/>
                </a:solidFill>
              </a:rPr>
              <a:t> 729-1983</a:t>
            </a:r>
          </a:p>
        </p:txBody>
      </p:sp>
      <p:sp>
        <p:nvSpPr>
          <p:cNvPr id="4994051" name="Rectangle 3"/>
          <p:cNvSpPr>
            <a:spLocks noGrp="1" noChangeArrowheads="1"/>
          </p:cNvSpPr>
          <p:nvPr>
            <p:ph idx="1"/>
          </p:nvPr>
        </p:nvSpPr>
        <p:spPr/>
        <p:txBody>
          <a:bodyPr numCol="2"/>
          <a:lstStyle/>
          <a:p>
            <a:pPr marL="0" indent="0">
              <a:buNone/>
            </a:pPr>
            <a:r>
              <a:rPr lang="en-US" smtClean="0"/>
              <a:t>Defines 6 questions</a:t>
            </a:r>
          </a:p>
          <a:p>
            <a:r>
              <a:rPr lang="en-US" sz="1800" smtClean="0">
                <a:solidFill>
                  <a:schemeClr val="tx1"/>
                </a:solidFill>
              </a:rPr>
              <a:t>What </a:t>
            </a:r>
            <a:r>
              <a:rPr lang="en-US" sz="1800" smtClean="0"/>
              <a:t>will be done</a:t>
            </a:r>
          </a:p>
          <a:p>
            <a:r>
              <a:rPr lang="en-US" sz="1800" smtClean="0">
                <a:solidFill>
                  <a:schemeClr val="tx1"/>
                </a:solidFill>
              </a:rPr>
              <a:t>W</a:t>
            </a:r>
            <a:r>
              <a:rPr lang="en-US" sz="1800" smtClean="0"/>
              <a:t>hy</a:t>
            </a:r>
          </a:p>
          <a:p>
            <a:r>
              <a:rPr lang="en-US" sz="1800" smtClean="0"/>
              <a:t>For how much money</a:t>
            </a:r>
          </a:p>
          <a:p>
            <a:r>
              <a:rPr lang="en-US" sz="1800" smtClean="0"/>
              <a:t>By whom</a:t>
            </a:r>
          </a:p>
          <a:p>
            <a:r>
              <a:rPr lang="en-US" sz="1800" smtClean="0">
                <a:solidFill>
                  <a:schemeClr val="tx1"/>
                </a:solidFill>
              </a:rPr>
              <a:t>When</a:t>
            </a:r>
            <a:endParaRPr lang="en-US" sz="1800" smtClean="0"/>
          </a:p>
          <a:p>
            <a:r>
              <a:rPr lang="en-US" sz="1800" smtClean="0">
                <a:solidFill>
                  <a:schemeClr val="tx1"/>
                </a:solidFill>
              </a:rPr>
              <a:t>With what resources </a:t>
            </a:r>
            <a:r>
              <a:rPr lang="en-US" sz="1800" smtClean="0"/>
              <a:t>(Developmen- and Management-aids and -techniques)</a:t>
            </a:r>
          </a:p>
          <a:p>
            <a:pPr lvl="1"/>
            <a:endParaRPr lang="en-US" sz="1800" smtClean="0"/>
          </a:p>
          <a:p>
            <a:pPr lvl="1"/>
            <a:endParaRPr lang="en-US" sz="1800" smtClean="0"/>
          </a:p>
          <a:p>
            <a:pPr lvl="1"/>
            <a:endParaRPr lang="en-US" sz="1800" smtClean="0"/>
          </a:p>
          <a:p>
            <a:pPr marL="0" indent="0">
              <a:buNone/>
            </a:pPr>
            <a:r>
              <a:rPr lang="en-US" smtClean="0"/>
              <a:t>To be defined</a:t>
            </a:r>
          </a:p>
          <a:p>
            <a:r>
              <a:rPr lang="en-US" sz="1800" smtClean="0"/>
              <a:t>Responsibility of Project Manager</a:t>
            </a:r>
          </a:p>
          <a:p>
            <a:r>
              <a:rPr lang="en-US" sz="1800" smtClean="0"/>
              <a:t>Necessary tasks (as far as they can be known)</a:t>
            </a:r>
          </a:p>
          <a:p>
            <a:r>
              <a:rPr lang="en-US" sz="1800" smtClean="0"/>
              <a:t>Expected results</a:t>
            </a:r>
          </a:p>
          <a:p>
            <a:pPr lvl="1"/>
            <a:r>
              <a:rPr lang="en-US" sz="1800" smtClean="0"/>
              <a:t>In detail: Software, </a:t>
            </a:r>
            <a:r>
              <a:rPr lang="en-US" sz="1800" smtClean="0">
                <a:solidFill>
                  <a:srgbClr val="E29F1A"/>
                </a:solidFill>
              </a:rPr>
              <a:t>Documentation</a:t>
            </a:r>
            <a:r>
              <a:rPr lang="en-US" sz="1800" smtClean="0"/>
              <a:t>, Servicesdetaillierter </a:t>
            </a:r>
          </a:p>
          <a:p>
            <a:pPr lvl="2"/>
            <a:r>
              <a:rPr lang="en-US" sz="1800" smtClean="0">
                <a:solidFill>
                  <a:srgbClr val="2358A7"/>
                </a:solidFill>
              </a:rPr>
              <a:t>E.g. for </a:t>
            </a:r>
            <a:r>
              <a:rPr lang="en-US" sz="1800" smtClean="0">
                <a:solidFill>
                  <a:srgbClr val="FF9900"/>
                </a:solidFill>
              </a:rPr>
              <a:t>Doc</a:t>
            </a:r>
            <a:r>
              <a:rPr lang="en-US" sz="1800" smtClean="0">
                <a:solidFill>
                  <a:srgbClr val="2358A7"/>
                </a:solidFill>
              </a:rPr>
              <a:t>.: table of contents, intended readers, level of detail</a:t>
            </a:r>
          </a:p>
          <a:p>
            <a:pPr lvl="1"/>
            <a:r>
              <a:rPr lang="en-US" sz="1800" smtClean="0"/>
              <a:t>Ideal: Acceptance criteria, even for </a:t>
            </a:r>
            <a:r>
              <a:rPr lang="en-US" sz="1800" smtClean="0">
                <a:solidFill>
                  <a:srgbClr val="E29F1A"/>
                </a:solidFill>
              </a:rPr>
              <a:t>Documents</a:t>
            </a:r>
          </a:p>
        </p:txBody>
      </p:sp>
    </p:spTree>
    <p:extLst>
      <p:ext uri="{BB962C8B-B14F-4D97-AF65-F5344CB8AC3E}">
        <p14:creationId xmlns:p14="http://schemas.microsoft.com/office/powerpoint/2010/main" val="364346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normAutofit fontScale="90000"/>
          </a:bodyPr>
          <a:lstStyle/>
          <a:p>
            <a:pPr eaLnBrk="1" hangingPunct="1"/>
            <a:r>
              <a:rPr lang="en-US" smtClean="0"/>
              <a:t>Typical problems in software development</a:t>
            </a:r>
          </a:p>
        </p:txBody>
      </p:sp>
      <p:sp>
        <p:nvSpPr>
          <p:cNvPr id="20" name="Footer Placeholder 3"/>
          <p:cNvSpPr>
            <a:spLocks noGrp="1"/>
          </p:cNvSpPr>
          <p:nvPr>
            <p:ph type="ftr" sz="quarter" idx="11"/>
          </p:nvPr>
        </p:nvSpPr>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1"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en-US" sz="2000" b="1" smtClean="0">
                <a:solidFill>
                  <a:schemeClr val="tx1"/>
                </a:solidFill>
                <a:latin typeface="+mn-lt"/>
              </a:rPr>
              <a:t>Software-Projects</a:t>
            </a:r>
            <a:endParaRPr lang="en-US" sz="2000" b="1">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en-US" sz="2300" b="1" smtClean="0">
                <a:solidFill>
                  <a:schemeClr val="tx1"/>
                </a:solidFill>
              </a:rPr>
              <a:t>Quality </a:t>
            </a:r>
          </a:p>
          <a:p>
            <a:pPr algn="ctr" defTabSz="631825" eaLnBrk="0" hangingPunct="0"/>
            <a:r>
              <a:rPr lang="en-US" sz="2300" b="1" smtClean="0"/>
              <a:t>a</a:t>
            </a:r>
            <a:r>
              <a:rPr lang="en-US" sz="2300" b="1" smtClean="0">
                <a:solidFill>
                  <a:schemeClr val="tx1"/>
                </a:solidFill>
              </a:rPr>
              <a:t>nd</a:t>
            </a:r>
          </a:p>
          <a:p>
            <a:pPr algn="ctr" defTabSz="631825" eaLnBrk="0" hangingPunct="0"/>
            <a:r>
              <a:rPr lang="en-US" sz="2300" b="1" smtClean="0">
                <a:solidFill>
                  <a:schemeClr val="tx1"/>
                </a:solidFill>
              </a:rPr>
              <a:t>Maintainability</a:t>
            </a:r>
            <a:endParaRPr lang="en-US" sz="2300" b="1">
              <a:solidFill>
                <a:schemeClr val="tx1"/>
              </a:solidFill>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en-US"/>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en-US"/>
          </a:p>
        </p:txBody>
      </p:sp>
      <p:grpSp>
        <p:nvGrpSpPr>
          <p:cNvPr id="2" name="Group 9"/>
          <p:cNvGrpSpPr>
            <a:grpSpLocks/>
          </p:cNvGrpSpPr>
          <p:nvPr/>
        </p:nvGrpSpPr>
        <p:grpSpPr bwMode="auto">
          <a:xfrm>
            <a:off x="2593975" y="2710090"/>
            <a:ext cx="3050325" cy="3495448"/>
            <a:chOff x="2496" y="1991"/>
            <a:chExt cx="2378" cy="2569"/>
          </a:xfrm>
        </p:grpSpPr>
        <p:sp>
          <p:nvSpPr>
            <p:cNvPr id="23566" name="Text Box 10"/>
            <p:cNvSpPr txBox="1">
              <a:spLocks noChangeArrowheads="1"/>
            </p:cNvSpPr>
            <p:nvPr/>
          </p:nvSpPr>
          <p:spPr bwMode="auto">
            <a:xfrm>
              <a:off x="3888" y="1991"/>
              <a:ext cx="986" cy="166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4200" b="1" smtClean="0">
                  <a:solidFill>
                    <a:schemeClr val="tx1"/>
                  </a:solidFill>
                  <a:latin typeface="CorpoS" pitchFamily="2" charset="0"/>
                </a:rPr>
                <a:t>?</a:t>
              </a:r>
              <a:endParaRPr lang="en-US" sz="14200" b="1">
                <a:solidFill>
                  <a:schemeClr val="tx1"/>
                </a:solidFill>
                <a:latin typeface="CorpoS" pitchFamily="2" charset="0"/>
              </a:endParaRP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en-US"/>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en-US" smtClean="0">
                <a:solidFill>
                  <a:schemeClr val="dk1"/>
                </a:solidFill>
                <a:latin typeface="Arial" pitchFamily="34" charset="0"/>
                <a:ea typeface="+mn-ea"/>
                <a:sym typeface="Arial" pitchFamily="34" charset="0"/>
              </a:rPr>
              <a:t>Many late</a:t>
            </a:r>
            <a:br>
              <a:rPr lang="en-US" smtClean="0">
                <a:solidFill>
                  <a:schemeClr val="dk1"/>
                </a:solidFill>
                <a:latin typeface="Arial" pitchFamily="34" charset="0"/>
                <a:ea typeface="+mn-ea"/>
                <a:sym typeface="Arial" pitchFamily="34" charset="0"/>
              </a:rPr>
            </a:br>
            <a:r>
              <a:rPr lang="en-US" smtClean="0">
                <a:solidFill>
                  <a:schemeClr val="dk1"/>
                </a:solidFill>
                <a:latin typeface="Arial" pitchFamily="34" charset="0"/>
                <a:ea typeface="+mn-ea"/>
                <a:sym typeface="Arial" pitchFamily="34" charset="0"/>
              </a:rPr>
              <a:t>Changes</a:t>
            </a:r>
            <a:endParaRPr lang="en-US">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mtClean="0">
                <a:latin typeface="Arial" pitchFamily="34" charset="0"/>
                <a:sym typeface="Arial" pitchFamily="34" charset="0"/>
              </a:rPr>
              <a:t>Faster</a:t>
            </a:r>
          </a:p>
          <a:p>
            <a:pPr algn="ctr"/>
            <a:r>
              <a:rPr lang="en-US" smtClean="0">
                <a:latin typeface="Arial" pitchFamily="34" charset="0"/>
                <a:sym typeface="Arial" pitchFamily="34" charset="0"/>
              </a:rPr>
              <a:t>Release-Cycles</a:t>
            </a:r>
            <a:endParaRPr lang="en-US">
              <a:latin typeface="Arial" pitchFamily="34" charset="0"/>
              <a:sym typeface="Arial" pitchFamily="34" charset="0"/>
            </a:endParaRP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Shorter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time-to-market</a:t>
            </a:r>
          </a:p>
        </p:txBody>
      </p:sp>
    </p:spTree>
    <p:extLst>
      <p:ext uri="{BB962C8B-B14F-4D97-AF65-F5344CB8AC3E}">
        <p14:creationId xmlns:p14="http://schemas.microsoft.com/office/powerpoint/2010/main" val="293607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en-US" smtClean="0"/>
              <a:t>Field of Tension</a:t>
            </a:r>
            <a:endParaRPr lang="en-US"/>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en-US"/>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rPr>
              <a:t>Mature processes</a:t>
            </a:r>
          </a:p>
          <a:p>
            <a:pPr algn="ctr" defTabSz="757238" eaLnBrk="0" hangingPunct="0"/>
            <a:r>
              <a:rPr lang="en-US" sz="1500" i="1" smtClean="0"/>
              <a:t>Disciplined approach</a:t>
            </a:r>
            <a:endParaRPr lang="en-US" sz="1500" i="1">
              <a:solidFill>
                <a:schemeClr val="tx1"/>
              </a:solidFill>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Good ability to react</a:t>
            </a:r>
          </a:p>
          <a:p>
            <a:pPr algn="ctr" defTabSz="757238" eaLnBrk="0" hangingPunct="0"/>
            <a:r>
              <a:rPr lang="en-US" sz="1500" i="1" smtClean="0">
                <a:solidFill>
                  <a:schemeClr val="tx1"/>
                </a:solidFill>
                <a:latin typeface="+mn-lt"/>
              </a:rPr>
              <a:t>Quick and flexible</a:t>
            </a:r>
            <a:endParaRPr lang="en-US" sz="1500" i="1">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Suitability of means</a:t>
            </a:r>
          </a:p>
          <a:p>
            <a:pPr algn="ctr" defTabSz="757238" eaLnBrk="0" hangingPunct="0"/>
            <a:r>
              <a:rPr lang="en-US" sz="1500" i="1" smtClean="0">
                <a:solidFill>
                  <a:schemeClr val="tx1"/>
                </a:solidFill>
                <a:latin typeface="+mn-lt"/>
              </a:rPr>
              <a:t>(Checklists, Templates, ...)</a:t>
            </a:r>
            <a:br>
              <a:rPr lang="en-US" sz="1500" i="1" smtClean="0">
                <a:solidFill>
                  <a:schemeClr val="tx1"/>
                </a:solidFill>
                <a:latin typeface="+mn-lt"/>
              </a:rPr>
            </a:br>
            <a:r>
              <a:rPr lang="en-US" sz="1500" i="1" smtClean="0">
                <a:solidFill>
                  <a:schemeClr val="tx1"/>
                </a:solidFill>
                <a:latin typeface="+mn-lt"/>
              </a:rPr>
              <a:t>low overhead</a:t>
            </a:r>
            <a:endParaRPr lang="en-US" sz="1500" i="1">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en-US"/>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en-US"/>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en-US"/>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en-US"/>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en-US"/>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en-US"/>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latin typeface="+mn-lt"/>
              </a:rPr>
              <a:t>Different needs and priorities</a:t>
            </a:r>
            <a:endParaRPr lang="en-US" sz="1500" b="1">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Where is the biggest </a:t>
            </a:r>
            <a:r>
              <a:rPr lang="en-US" sz="1500" b="1" smtClean="0"/>
              <a:t/>
            </a:r>
            <a:br>
              <a:rPr lang="en-US" sz="1500" b="1" smtClean="0"/>
            </a:br>
            <a:r>
              <a:rPr lang="en-US" sz="1500" b="1" smtClean="0"/>
              <a:t>u</a:t>
            </a:r>
            <a:r>
              <a:rPr lang="en-US" sz="1500" b="1" smtClean="0">
                <a:solidFill>
                  <a:schemeClr val="tx1"/>
                </a:solidFill>
              </a:rPr>
              <a:t>tility </a:t>
            </a:r>
            <a:r>
              <a:rPr lang="en-US" sz="1500" b="1" smtClean="0"/>
              <a:t/>
            </a:r>
            <a:br>
              <a:rPr lang="en-US" sz="1500" b="1" smtClean="0"/>
            </a:br>
            <a:r>
              <a:rPr lang="en-US" sz="1500" b="1" smtClean="0"/>
              <a:t>f</a:t>
            </a:r>
            <a:r>
              <a:rPr lang="en-US" sz="1500" b="1" smtClean="0">
                <a:solidFill>
                  <a:schemeClr val="tx1"/>
                </a:solidFill>
              </a:rPr>
              <a:t>or a company/project?</a:t>
            </a:r>
            <a:endParaRPr lang="en-US" sz="1500" b="1">
              <a:solidFill>
                <a:schemeClr val="tx1"/>
              </a:solidFill>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Improvement in one area </a:t>
            </a:r>
            <a:r>
              <a:rPr lang="en-US" sz="1500" b="1" smtClean="0"/>
              <a:t/>
            </a:r>
            <a:br>
              <a:rPr lang="en-US" sz="1500" b="1" smtClean="0"/>
            </a:br>
            <a:r>
              <a:rPr lang="en-US" sz="1500" b="1" smtClean="0"/>
              <a:t>w</a:t>
            </a:r>
            <a:r>
              <a:rPr lang="en-US" sz="1500" b="1" smtClean="0">
                <a:solidFill>
                  <a:schemeClr val="tx1"/>
                </a:solidFill>
              </a:rPr>
              <a:t>ithout too much detoriation</a:t>
            </a:r>
            <a:r>
              <a:rPr lang="en-US" sz="1500" b="1" smtClean="0"/>
              <a:t> in others</a:t>
            </a:r>
            <a:endParaRPr lang="en-US" sz="1500" b="1">
              <a:solidFill>
                <a:schemeClr val="tx1"/>
              </a:solidFill>
            </a:endParaRPr>
          </a:p>
        </p:txBody>
      </p:sp>
      <p:graphicFrame>
        <p:nvGraphicFramePr>
          <p:cNvPr id="66577" name="Object 17"/>
          <p:cNvGraphicFramePr>
            <a:graphicFrameLocks noChangeAspect="1"/>
          </p:cNvGraphicFramePr>
          <p:nvPr>
            <p:extLst>
              <p:ext uri="{D42A27DB-BD31-4B8C-83A1-F6EECF244321}">
                <p14:modId xmlns:p14="http://schemas.microsoft.com/office/powerpoint/2010/main" val="478120556"/>
              </p:ext>
            </p:extLst>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112"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2206729594"/>
              </p:ext>
            </p:extLst>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113"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276074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XP and Scrum</a:t>
            </a:r>
            <a:endParaRPr lang="en-US" dirty="0"/>
          </a:p>
        </p:txBody>
      </p:sp>
      <p:sp>
        <p:nvSpPr>
          <p:cNvPr id="2" name="Content Placeholder 1"/>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B34361B2-18C7-F249-841A-CFABC1CE01BD}" type="slidenum">
              <a:rPr lang="en-US" smtClean="0"/>
              <a:t>13</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27" y="0"/>
            <a:ext cx="9144000" cy="4477566"/>
          </a:xfrm>
          <a:prstGeom prst="rect">
            <a:avLst/>
          </a:prstGeom>
        </p:spPr>
      </p:pic>
      <p:sp>
        <p:nvSpPr>
          <p:cNvPr id="11" name="TextBox 10"/>
          <p:cNvSpPr txBox="1"/>
          <p:nvPr/>
        </p:nvSpPr>
        <p:spPr>
          <a:xfrm>
            <a:off x="6607833" y="4477566"/>
            <a:ext cx="2526240" cy="246221"/>
          </a:xfrm>
          <a:prstGeom prst="rect">
            <a:avLst/>
          </a:prstGeom>
          <a:noFill/>
        </p:spPr>
        <p:txBody>
          <a:bodyPr wrap="none" rtlCol="0">
            <a:spAutoFit/>
          </a:bodyPr>
          <a:lstStyle/>
          <a:p>
            <a:r>
              <a:rPr lang="en-US" sz="1000" dirty="0"/>
              <a:t>https://</a:t>
            </a:r>
            <a:r>
              <a:rPr lang="en-US" sz="1000" dirty="0" err="1"/>
              <a:t>en.wikipedia.org</a:t>
            </a:r>
            <a:r>
              <a:rPr lang="en-US" sz="1000" dirty="0"/>
              <a:t>/wiki/Scrum_(rugby)</a:t>
            </a:r>
          </a:p>
        </p:txBody>
      </p:sp>
    </p:spTree>
    <p:extLst>
      <p:ext uri="{BB962C8B-B14F-4D97-AF65-F5344CB8AC3E}">
        <p14:creationId xmlns:p14="http://schemas.microsoft.com/office/powerpoint/2010/main" val="3259680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en-US" smtClean="0"/>
              <a:t>What is different in agile?</a:t>
            </a:r>
          </a:p>
        </p:txBody>
      </p:sp>
      <p:sp>
        <p:nvSpPr>
          <p:cNvPr id="171011" name="Rectangle 3"/>
          <p:cNvSpPr>
            <a:spLocks noGrp="1" noChangeArrowheads="1"/>
          </p:cNvSpPr>
          <p:nvPr>
            <p:ph idx="1"/>
          </p:nvPr>
        </p:nvSpPr>
        <p:spPr/>
        <p:txBody>
          <a:bodyPr>
            <a:normAutofit fontScale="77500" lnSpcReduction="20000"/>
          </a:bodyPr>
          <a:lstStyle/>
          <a:p>
            <a:pPr eaLnBrk="1" hangingPunct="1">
              <a:lnSpc>
                <a:spcPct val="90000"/>
              </a:lnSpc>
            </a:pPr>
            <a:r>
              <a:rPr lang="en-US" dirty="0" smtClean="0"/>
              <a:t>Observation: Planning has limitations</a:t>
            </a:r>
          </a:p>
          <a:p>
            <a:pPr eaLnBrk="1" hangingPunct="1">
              <a:lnSpc>
                <a:spcPct val="90000"/>
              </a:lnSpc>
            </a:pPr>
            <a:endParaRPr lang="en-US" dirty="0" smtClean="0"/>
          </a:p>
          <a:p>
            <a:pPr eaLnBrk="1" hangingPunct="1">
              <a:lnSpc>
                <a:spcPct val="90000"/>
              </a:lnSpc>
            </a:pPr>
            <a:r>
              <a:rPr lang="en-US" dirty="0" smtClean="0"/>
              <a:t>Therefore: Fine-grained plan for next steps, then only coarse</a:t>
            </a:r>
          </a:p>
          <a:p>
            <a:pPr eaLnBrk="1" hangingPunct="1">
              <a:lnSpc>
                <a:spcPct val="90000"/>
              </a:lnSpc>
            </a:pPr>
            <a:endParaRPr lang="en-US" dirty="0" smtClean="0"/>
          </a:p>
          <a:p>
            <a:pPr eaLnBrk="1" hangingPunct="1">
              <a:lnSpc>
                <a:spcPct val="90000"/>
              </a:lnSpc>
            </a:pPr>
            <a:r>
              <a:rPr lang="en-US" dirty="0" smtClean="0"/>
              <a:t>Precondition: </a:t>
            </a:r>
            <a:br>
              <a:rPr lang="en-US" dirty="0" smtClean="0"/>
            </a:br>
            <a:r>
              <a:rPr lang="en-US" dirty="0" smtClean="0"/>
              <a:t>Continuous progress control </a:t>
            </a:r>
            <a:br>
              <a:rPr lang="en-US" dirty="0" smtClean="0"/>
            </a:br>
            <a:r>
              <a:rPr lang="en-US" dirty="0" smtClean="0"/>
              <a:t>and feedback</a:t>
            </a:r>
          </a:p>
          <a:p>
            <a:pPr lvl="1" eaLnBrk="1" hangingPunct="1">
              <a:lnSpc>
                <a:spcPct val="90000"/>
              </a:lnSpc>
            </a:pPr>
            <a:endParaRPr lang="en-US" dirty="0" smtClean="0">
              <a:ea typeface="ＭＳ Ｐゴシック" pitchFamily="-107" charset="-128"/>
            </a:endParaRPr>
          </a:p>
          <a:p>
            <a:pPr eaLnBrk="1" hangingPunct="1">
              <a:lnSpc>
                <a:spcPct val="90000"/>
              </a:lnSpc>
            </a:pPr>
            <a:endParaRPr lang="en-US" sz="1800" dirty="0" smtClean="0">
              <a:solidFill>
                <a:srgbClr val="2358A7"/>
              </a:solidFill>
            </a:endParaRPr>
          </a:p>
          <a:p>
            <a:pPr eaLnBrk="1" hangingPunct="1">
              <a:lnSpc>
                <a:spcPct val="90000"/>
              </a:lnSpc>
            </a:pPr>
            <a:endParaRPr lang="en-US" sz="1800" dirty="0" smtClean="0">
              <a:solidFill>
                <a:srgbClr val="2358A7"/>
              </a:solidFill>
            </a:endParaRPr>
          </a:p>
          <a:p>
            <a:pPr eaLnBrk="1" hangingPunct="1">
              <a:lnSpc>
                <a:spcPct val="90000"/>
              </a:lnSpc>
              <a:buFontTx/>
              <a:buNone/>
            </a:pPr>
            <a:endParaRPr lang="en-US" sz="1800" dirty="0" smtClean="0">
              <a:solidFill>
                <a:srgbClr val="2358A7"/>
              </a:solidFill>
            </a:endParaRP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Example for agile “Micromanagement”: SCRUM </a:t>
            </a:r>
          </a:p>
          <a:p>
            <a:pPr eaLnBrk="1" hangingPunct="1">
              <a:lnSpc>
                <a:spcPct val="90000"/>
              </a:lnSpc>
              <a:buFontTx/>
              <a:buNone/>
            </a:pPr>
            <a:endParaRPr lang="en-US"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en-US"/>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hlink"/>
                  </a:solidFill>
                </a:rPr>
                <a:t>Plan </a:t>
              </a:r>
              <a:br>
                <a:rPr lang="en-US" sz="1400" b="1" smtClean="0">
                  <a:solidFill>
                    <a:schemeClr val="hlink"/>
                  </a:solidFill>
                </a:rPr>
              </a:br>
              <a:r>
                <a:rPr lang="en-US" sz="1400" b="1" smtClean="0">
                  <a:solidFill>
                    <a:schemeClr val="hlink"/>
                  </a:solidFill>
                </a:rPr>
                <a:t>fixed</a:t>
              </a:r>
              <a:endParaRPr lang="en-US" sz="1400" b="1">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en-US"/>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en-US" sz="1600" b="1" smtClean="0">
                  <a:solidFill>
                    <a:srgbClr val="2358A7"/>
                  </a:solidFill>
                  <a:latin typeface="CorpoS" pitchFamily="2" charset="0"/>
                </a:rPr>
                <a:t>Changed requirements</a:t>
              </a:r>
              <a:endParaRPr lang="en-US" sz="1600" b="1">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en-US"/>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en-US"/>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en-US"/>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en-US"/>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en-US"/>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en-US"/>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en-US"/>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accent2"/>
                  </a:solidFill>
                </a:rPr>
                <a:t>Plan</a:t>
              </a:r>
              <a:br>
                <a:rPr lang="en-US" sz="1400" b="1" smtClean="0">
                  <a:solidFill>
                    <a:schemeClr val="accent2"/>
                  </a:solidFill>
                </a:rPr>
              </a:br>
              <a:r>
                <a:rPr lang="en-US" sz="1400" b="1" smtClean="0">
                  <a:solidFill>
                    <a:schemeClr val="accent2"/>
                  </a:solidFill>
                </a:rPr>
                <a:t>adjusted</a:t>
              </a:r>
              <a:endParaRPr lang="en-US" sz="1400" b="1">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en-US"/>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en-US"/>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en-US"/>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en-US"/>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en-US"/>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en-US"/>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en-US"/>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en-US"/>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en-US"/>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en-US"/>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en-US"/>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en-US"/>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tx1"/>
                  </a:solidFill>
                </a:rPr>
                <a:t>Plan frequently</a:t>
              </a:r>
              <a:br>
                <a:rPr lang="en-US" sz="1400" b="1" smtClean="0">
                  <a:solidFill>
                    <a:schemeClr val="tx1"/>
                  </a:solidFill>
                </a:rPr>
              </a:br>
              <a:r>
                <a:rPr lang="en-US" sz="1400" b="1" smtClean="0">
                  <a:solidFill>
                    <a:schemeClr val="tx1"/>
                  </a:solidFill>
                </a:rPr>
                <a:t>adjusted</a:t>
              </a:r>
              <a:endParaRPr lang="en-US" sz="1400" b="1">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lIns="91436" tIns="45719" rIns="91436" bIns="45719" anchor="t">
            <a:normAutofit/>
          </a:bodyPr>
          <a:lstStyle/>
          <a:p>
            <a:r>
              <a:rPr lang="en-US" i="1" smtClean="0"/>
              <a:t>Structure of agile methods</a:t>
            </a:r>
            <a:r>
              <a:rPr lang="en-US" smtClean="0"/>
              <a:t> </a:t>
            </a:r>
            <a:r>
              <a:rPr lang="en-US" sz="2000" smtClean="0"/>
              <a:t>Generally</a:t>
            </a:r>
            <a:endParaRPr lang="en-US" sz="2000" smtClean="0">
              <a:solidFill>
                <a:schemeClr val="tx1"/>
              </a:solidFill>
            </a:endParaRPr>
          </a:p>
        </p:txBody>
      </p:sp>
      <p:sp>
        <p:nvSpPr>
          <p:cNvPr id="13" name="Footer Placeholder 3"/>
          <p:cNvSpPr>
            <a:spLocks noGrp="1"/>
          </p:cNvSpPr>
          <p:nvPr>
            <p:ph type="ftr" sz="quarter" idx="11"/>
          </p:nvPr>
        </p:nvSpPr>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14"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en-US">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Fundamental values</a:t>
            </a:r>
          </a:p>
          <a:p>
            <a:pPr algn="l" defTabSz="631825"/>
            <a:r>
              <a:rPr lang="en-US" sz="1300" i="0" smtClean="0">
                <a:latin typeface="+mj-lt"/>
              </a:rPr>
              <a:t>    „change </a:t>
            </a:r>
            <a:r>
              <a:rPr lang="en-US" sz="1300" smtClean="0">
                <a:solidFill>
                  <a:srgbClr val="2358A7"/>
                </a:solidFill>
                <a:latin typeface="+mj-lt"/>
              </a:rPr>
              <a:t>over</a:t>
            </a:r>
            <a:r>
              <a:rPr lang="en-US" sz="1300" i="0" smtClean="0">
                <a:latin typeface="+mj-lt"/>
              </a:rPr>
              <a:t> plan“</a:t>
            </a:r>
            <a:endParaRPr lang="en-US" sz="1300" i="0">
              <a:latin typeface="+mj-lt"/>
            </a:endParaRP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Principles</a:t>
            </a:r>
            <a:endParaRPr lang="en-US" sz="1300" i="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en-US" sz="1500" i="0" smtClean="0">
                <a:latin typeface="+mj-lt"/>
              </a:rPr>
              <a:t>Practices</a:t>
            </a:r>
          </a:p>
          <a:p>
            <a:pPr algn="l" defTabSz="631825"/>
            <a:r>
              <a:rPr lang="en-US" sz="1500" i="0" smtClean="0">
                <a:latin typeface="+mj-lt"/>
              </a:rPr>
              <a:t>(Implement.,</a:t>
            </a:r>
            <a:br>
              <a:rPr lang="en-US" sz="1500" i="0" smtClean="0">
                <a:latin typeface="+mj-lt"/>
              </a:rPr>
            </a:br>
            <a:r>
              <a:rPr lang="en-US" sz="1500" i="0" smtClean="0">
                <a:latin typeface="+mj-lt"/>
              </a:rPr>
              <a:t>well known)</a:t>
            </a:r>
            <a:endParaRPr lang="en-US" sz="1500" i="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en-US" sz="1700" i="0" smtClean="0">
                <a:solidFill>
                  <a:srgbClr val="2358A7"/>
                </a:solidFill>
                <a:latin typeface="+mj-lt"/>
              </a:rPr>
              <a:t>Highes priority: Customer Satisfaction</a:t>
            </a:r>
          </a:p>
          <a:p>
            <a:pPr marL="473075" lvl="1" defTabSz="631825">
              <a:spcBef>
                <a:spcPct val="20000"/>
              </a:spcBef>
              <a:buSzPct val="70000"/>
              <a:buFont typeface="Wingdings" pitchFamily="2" charset="2"/>
              <a:buChar char="n"/>
            </a:pPr>
            <a:r>
              <a:rPr lang="en-US" sz="1500" smtClean="0">
                <a:solidFill>
                  <a:schemeClr val="accent2"/>
                </a:solidFill>
                <a:latin typeface="+mj-lt"/>
              </a:rPr>
              <a:t>early and continuous delivery of valuable software</a:t>
            </a:r>
          </a:p>
          <a:p>
            <a:pPr marL="15875" defTabSz="631825">
              <a:spcBef>
                <a:spcPct val="20000"/>
              </a:spcBef>
              <a:buSzPct val="70000"/>
              <a:buFont typeface="Wingdings" pitchFamily="2" charset="2"/>
              <a:buChar char="n"/>
            </a:pPr>
            <a:r>
              <a:rPr lang="en-US" sz="1700" i="0" smtClean="0">
                <a:solidFill>
                  <a:srgbClr val="2358A7"/>
                </a:solidFill>
                <a:latin typeface="+mj-lt"/>
              </a:rPr>
              <a:t>Simplicity</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Avoid unnecessary work</a:t>
            </a:r>
            <a:endParaRPr lang="en-US" sz="1500" i="0" smtClean="0">
              <a:latin typeface="+mj-lt"/>
            </a:endParaRPr>
          </a:p>
          <a:p>
            <a:pPr marL="155575" indent="-155575" algn="l" defTabSz="631825">
              <a:spcBef>
                <a:spcPct val="50000"/>
              </a:spcBef>
              <a:buSzPct val="80000"/>
              <a:buFont typeface="Wingdings" pitchFamily="2" charset="2"/>
              <a:buChar char="l"/>
            </a:pPr>
            <a:r>
              <a:rPr lang="en-US" sz="1700" smtClean="0">
                <a:solidFill>
                  <a:srgbClr val="2358A7"/>
                </a:solidFill>
                <a:latin typeface="+mj-lt"/>
              </a:rPr>
              <a:t>Even late changes are welcome</a:t>
            </a:r>
            <a:endParaRPr lang="en-US" sz="1700" i="0" smtClean="0">
              <a:solidFill>
                <a:srgbClr val="2358A7"/>
              </a:solidFill>
              <a:latin typeface="+mj-lt"/>
            </a:endParaRPr>
          </a:p>
          <a:p>
            <a:pPr marL="473075" lvl="1" algn="l" defTabSz="631825">
              <a:spcBef>
                <a:spcPct val="20000"/>
              </a:spcBef>
              <a:buSzPct val="70000"/>
              <a:buFont typeface="Wingdings" pitchFamily="2" charset="2"/>
              <a:buChar char="n"/>
            </a:pPr>
            <a:r>
              <a:rPr lang="en-US" sz="1500" i="0" smtClean="0">
                <a:solidFill>
                  <a:schemeClr val="accent2"/>
                </a:solidFill>
                <a:latin typeface="+mj-lt"/>
              </a:rPr>
              <a:t>Imply improved service to customer</a:t>
            </a: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a:t>
            </a:r>
            <a:endParaRPr lang="en-US" sz="1200" i="0" smtClean="0">
              <a:solidFill>
                <a:srgbClr val="2358A7"/>
              </a:solidFill>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Direct face-to-face communication</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Best way to exchange information</a:t>
            </a:r>
            <a:endParaRPr lang="en-US" sz="1500" i="0" smtClean="0">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Regular </a:t>
            </a:r>
            <a:r>
              <a:rPr lang="en-US" sz="1700" smtClean="0">
                <a:solidFill>
                  <a:srgbClr val="2358A7"/>
                </a:solidFill>
                <a:latin typeface="+mj-lt"/>
              </a:rPr>
              <a:t>reflection on how to become more effective</a:t>
            </a:r>
            <a:endParaRPr lang="en-US" sz="1700" i="0" smtClean="0">
              <a:solidFill>
                <a:srgbClr val="2358A7"/>
              </a:solidFill>
              <a:latin typeface="+mj-lt"/>
            </a:endParaRPr>
          </a:p>
          <a:p>
            <a:pPr marL="473075" lvl="1" algn="l" defTabSz="631825">
              <a:spcBef>
                <a:spcPct val="50000"/>
              </a:spcBef>
              <a:buSzPct val="70000"/>
              <a:buFont typeface="Wingdings" pitchFamily="2" charset="2"/>
              <a:buChar char="n"/>
            </a:pPr>
            <a:r>
              <a:rPr lang="en-US" sz="1600" i="0" smtClean="0">
                <a:solidFill>
                  <a:schemeClr val="accent2"/>
                </a:solidFill>
                <a:latin typeface="+mj-lt"/>
              </a:rPr>
              <a:t>Feedback on several levels</a:t>
            </a:r>
          </a:p>
          <a:p>
            <a:pPr marL="155575" indent="-155575" defTabSz="631825"/>
            <a:endParaRPr lang="en-US" sz="1500" i="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en-US">
              <a:latin typeface="+mj-lt"/>
            </a:endParaRPr>
          </a:p>
        </p:txBody>
      </p:sp>
    </p:spTree>
    <p:extLst>
      <p:ext uri="{BB962C8B-B14F-4D97-AF65-F5344CB8AC3E}">
        <p14:creationId xmlns:p14="http://schemas.microsoft.com/office/powerpoint/2010/main" val="176778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en-US" smtClean="0"/>
              <a:t>eXtreme </a:t>
            </a:r>
            <a:br>
              <a:rPr lang="en-US" smtClean="0"/>
            </a:br>
            <a:r>
              <a:rPr lang="en-US" smtClean="0"/>
              <a:t>Programming</a:t>
            </a:r>
          </a:p>
        </p:txBody>
      </p:sp>
      <p:sp>
        <p:nvSpPr>
          <p:cNvPr id="36885" name="Rectangle 25"/>
          <p:cNvSpPr>
            <a:spLocks noGrp="1" noChangeArrowheads="1"/>
          </p:cNvSpPr>
          <p:nvPr>
            <p:ph idx="1"/>
          </p:nvPr>
        </p:nvSpPr>
        <p:spPr/>
        <p:txBody>
          <a:bodyPr/>
          <a:lstStyle/>
          <a:p>
            <a:pPr eaLnBrk="1" hangingPunct="1"/>
            <a:r>
              <a:rPr lang="en-US" sz="2000" dirty="0" smtClean="0"/>
              <a:t>Practices</a:t>
            </a:r>
          </a:p>
          <a:p>
            <a:pPr lvl="1" eaLnBrk="1" hangingPunct="1"/>
            <a:r>
              <a:rPr lang="en-US" sz="1800" dirty="0" smtClean="0">
                <a:ea typeface="ＭＳ Ｐゴシック" pitchFamily="-107" charset="-128"/>
              </a:rPr>
              <a:t>Interact and support each other </a:t>
            </a:r>
          </a:p>
          <a:p>
            <a:pPr lvl="1" eaLnBrk="1" hangingPunct="1"/>
            <a:r>
              <a:rPr lang="en-US" sz="1800" dirty="0" smtClean="0">
                <a:ea typeface="ＭＳ Ｐゴシック" pitchFamily="-107" charset="-128"/>
              </a:rPr>
              <a:t>Interplay of Process, Testing, and Architectural issues</a:t>
            </a:r>
          </a:p>
        </p:txBody>
      </p:sp>
      <p:sp>
        <p:nvSpPr>
          <p:cNvPr id="30" name="Footer Placeholder 3"/>
          <p:cNvSpPr>
            <a:spLocks noGrp="1"/>
          </p:cNvSpPr>
          <p:nvPr>
            <p:ph type="ftr" sz="quarter" idx="11"/>
          </p:nvPr>
        </p:nvSpPr>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31"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en-US"/>
            </a:p>
          </p:txBody>
        </p:sp>
        <p:sp>
          <p:nvSpPr>
            <p:cNvPr id="36891" name="Text Box 4"/>
            <p:cNvSpPr txBox="1">
              <a:spLocks noChangeArrowheads="1"/>
            </p:cNvSpPr>
            <p:nvPr/>
          </p:nvSpPr>
          <p:spPr bwMode="auto">
            <a:xfrm>
              <a:off x="4284" y="3819"/>
              <a:ext cx="1210" cy="22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500" b="1" i="1" dirty="0" smtClean="0">
                  <a:solidFill>
                    <a:schemeClr val="tx1"/>
                  </a:solidFill>
                  <a:latin typeface="+mj-lt"/>
                </a:rPr>
                <a:t>Architecture</a:t>
              </a:r>
              <a:endParaRPr lang="en-US" sz="1500" b="1" i="1" dirty="0">
                <a:solidFill>
                  <a:schemeClr val="tx1"/>
                </a:solidFill>
                <a:latin typeface="+mj-lt"/>
              </a:endParaRP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en-US"/>
            </a:p>
          </p:txBody>
        </p:sp>
        <p:sp>
          <p:nvSpPr>
            <p:cNvPr id="36889" name="Text Box 7"/>
            <p:cNvSpPr txBox="1">
              <a:spLocks noChangeArrowheads="1"/>
            </p:cNvSpPr>
            <p:nvPr/>
          </p:nvSpPr>
          <p:spPr bwMode="auto">
            <a:xfrm>
              <a:off x="2827" y="2545"/>
              <a:ext cx="1145"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dirty="0" smtClean="0">
                  <a:latin typeface="+mj-lt"/>
                </a:rPr>
                <a:t>Processes</a:t>
              </a:r>
              <a:endParaRPr lang="en-US" sz="1700" b="1" i="1" dirty="0">
                <a:solidFill>
                  <a:schemeClr val="tx1"/>
                </a:solidFill>
                <a:latin typeface="+mj-lt"/>
              </a:endParaRP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en-US"/>
            </a:p>
          </p:txBody>
        </p:sp>
        <p:sp>
          <p:nvSpPr>
            <p:cNvPr id="36887" name="Text Box 10"/>
            <p:cNvSpPr txBox="1">
              <a:spLocks noChangeArrowheads="1"/>
            </p:cNvSpPr>
            <p:nvPr/>
          </p:nvSpPr>
          <p:spPr bwMode="auto">
            <a:xfrm>
              <a:off x="3493" y="4177"/>
              <a:ext cx="584"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smtClean="0">
                  <a:solidFill>
                    <a:schemeClr val="tx1"/>
                  </a:solidFill>
                  <a:latin typeface="+mj-lt"/>
                </a:rPr>
                <a:t>Test</a:t>
              </a:r>
              <a:endParaRPr lang="en-US" sz="1700" b="1" i="1">
                <a:solidFill>
                  <a:schemeClr val="tx1"/>
                </a:solidFill>
                <a:latin typeface="+mj-lt"/>
              </a:endParaRP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On-site Customer</a:t>
            </a:r>
            <a:endParaRPr lang="en-US" sz="1400" b="1">
              <a:solidFill>
                <a:schemeClr val="tx1"/>
              </a:solidFill>
            </a:endParaRP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40 hour week</a:t>
            </a:r>
            <a:endParaRPr lang="en-US" sz="1400" b="1">
              <a:solidFill>
                <a:schemeClr val="tx1"/>
              </a:solidFill>
            </a:endParaRP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Acceptance Testing</a:t>
            </a:r>
            <a:endParaRPr lang="en-US" sz="1400" b="1">
              <a:solidFill>
                <a:schemeClr val="tx1"/>
              </a:solidFill>
            </a:endParaRP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Planning Game</a:t>
            </a:r>
            <a:endParaRPr lang="en-US" sz="1400" b="1">
              <a:solidFill>
                <a:schemeClr val="tx1"/>
              </a:solidFill>
            </a:endParaRPr>
          </a:p>
        </p:txBody>
      </p:sp>
      <p:sp>
        <p:nvSpPr>
          <p:cNvPr id="51216" name="Text Box 16"/>
          <p:cNvSpPr txBox="1">
            <a:spLocks noChangeArrowheads="1"/>
          </p:cNvSpPr>
          <p:nvPr/>
        </p:nvSpPr>
        <p:spPr bwMode="auto">
          <a:xfrm>
            <a:off x="6696365" y="3080720"/>
            <a:ext cx="973715" cy="291931"/>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Metaphor</a:t>
            </a:r>
            <a:endParaRPr lang="en-US" sz="1400" b="1">
              <a:solidFill>
                <a:schemeClr val="tx1"/>
              </a:solidFill>
            </a:endParaRP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Refactoring</a:t>
            </a:r>
            <a:endParaRPr lang="en-US" sz="1400" b="1">
              <a:solidFill>
                <a:schemeClr val="tx1"/>
              </a:solidFill>
            </a:endParaRP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Simple Design</a:t>
            </a:r>
            <a:endParaRPr lang="en-US" sz="1400" b="1">
              <a:solidFill>
                <a:schemeClr val="tx1"/>
              </a:solidFill>
            </a:endParaRP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Pair Programming</a:t>
            </a:r>
            <a:endParaRPr lang="en-US" sz="1400" b="1">
              <a:solidFill>
                <a:schemeClr val="tx1"/>
              </a:solidFill>
            </a:endParaRP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Unit Testing</a:t>
            </a:r>
            <a:endParaRPr lang="en-US" sz="1400" b="1">
              <a:solidFill>
                <a:schemeClr val="tx1"/>
              </a:solidFill>
            </a:endParaRP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Short Releases</a:t>
            </a:r>
            <a:endParaRPr lang="en-US" sz="1400" b="1">
              <a:solidFill>
                <a:schemeClr val="tx1"/>
              </a:solidFill>
            </a:endParaRP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Continuous Integration</a:t>
            </a:r>
            <a:endParaRPr lang="en-US" sz="1400" b="1">
              <a:solidFill>
                <a:schemeClr val="tx1"/>
              </a:solidFill>
            </a:endParaRP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Coding Standards</a:t>
            </a:r>
            <a:endParaRPr lang="en-US" sz="1400" b="1">
              <a:solidFill>
                <a:schemeClr val="tx1"/>
              </a:solidFill>
            </a:endParaRP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Collective Ownership</a:t>
            </a:r>
            <a:endParaRPr lang="en-US" sz="1400" b="1">
              <a:solidFill>
                <a:schemeClr val="tx1"/>
              </a:solidFill>
            </a:endParaRPr>
          </a:p>
        </p:txBody>
      </p:sp>
    </p:spTree>
    <p:extLst>
      <p:ext uri="{BB962C8B-B14F-4D97-AF65-F5344CB8AC3E}">
        <p14:creationId xmlns:p14="http://schemas.microsoft.com/office/powerpoint/2010/main" val="294229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normAutofit fontScale="90000"/>
          </a:bodyPr>
          <a:lstStyle/>
          <a:p>
            <a:pPr eaLnBrk="1" hangingPunct="1"/>
            <a:r>
              <a:rPr lang="en-US" smtClean="0"/>
              <a:t>Processes in XP</a:t>
            </a:r>
            <a:br>
              <a:rPr lang="en-US" smtClean="0"/>
            </a:br>
            <a:r>
              <a:rPr lang="en-US" sz="1800" i="1" smtClean="0"/>
              <a:t>based on Practices</a:t>
            </a:r>
            <a:endParaRPr lang="en-US" smtClean="0"/>
          </a:p>
        </p:txBody>
      </p:sp>
      <p:sp>
        <p:nvSpPr>
          <p:cNvPr id="46" name="Footer Placeholder 3"/>
          <p:cNvSpPr>
            <a:spLocks noGrp="1"/>
          </p:cNvSpPr>
          <p:nvPr>
            <p:ph type="ftr" sz="quarter" idx="11"/>
          </p:nvPr>
        </p:nvSpPr>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7"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grpSp>
        <p:nvGrpSpPr>
          <p:cNvPr id="2" name="Group 50"/>
          <p:cNvGrpSpPr>
            <a:grpSpLocks/>
          </p:cNvGrpSpPr>
          <p:nvPr/>
        </p:nvGrpSpPr>
        <p:grpSpPr bwMode="auto">
          <a:xfrm>
            <a:off x="7524750" y="3128398"/>
            <a:ext cx="1603375" cy="600075"/>
            <a:chOff x="4740" y="1797"/>
            <a:chExt cx="1010" cy="378"/>
          </a:xfrm>
        </p:grpSpPr>
        <p:sp>
          <p:nvSpPr>
            <p:cNvPr id="30762" name="Text Box 11"/>
            <p:cNvSpPr txBox="1">
              <a:spLocks noChangeArrowheads="1"/>
            </p:cNvSpPr>
            <p:nvPr/>
          </p:nvSpPr>
          <p:spPr bwMode="auto">
            <a:xfrm>
              <a:off x="4970" y="1797"/>
              <a:ext cx="780"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grpSp>
        <p:nvGrpSpPr>
          <p:cNvPr id="3" name="Group 49"/>
          <p:cNvGrpSpPr>
            <a:grpSpLocks/>
          </p:cNvGrpSpPr>
          <p:nvPr/>
        </p:nvGrpSpPr>
        <p:grpSpPr bwMode="auto">
          <a:xfrm>
            <a:off x="5195888" y="3652273"/>
            <a:ext cx="1397000" cy="688975"/>
            <a:chOff x="3273" y="2127"/>
            <a:chExt cx="88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61" name="Text Box 25"/>
            <p:cNvSpPr txBox="1">
              <a:spLocks noChangeArrowheads="1"/>
            </p:cNvSpPr>
            <p:nvPr/>
          </p:nvSpPr>
          <p:spPr bwMode="auto">
            <a:xfrm>
              <a:off x="3273" y="2387"/>
              <a:ext cx="88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next iteration</a:t>
              </a:r>
            </a:p>
          </p:txBody>
        </p:sp>
      </p:grpSp>
      <p:grpSp>
        <p:nvGrpSpPr>
          <p:cNvPr id="4" name="Group 46"/>
          <p:cNvGrpSpPr>
            <a:grpSpLocks/>
          </p:cNvGrpSpPr>
          <p:nvPr/>
        </p:nvGrpSpPr>
        <p:grpSpPr bwMode="auto">
          <a:xfrm>
            <a:off x="3308350" y="3637985"/>
            <a:ext cx="1752600" cy="703263"/>
            <a:chOff x="2084" y="2118"/>
            <a:chExt cx="1104"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59" name="Text Box 28"/>
            <p:cNvSpPr txBox="1">
              <a:spLocks noChangeArrowheads="1"/>
            </p:cNvSpPr>
            <p:nvPr/>
          </p:nvSpPr>
          <p:spPr bwMode="auto">
            <a:xfrm>
              <a:off x="2135" y="2387"/>
              <a:ext cx="1053"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772711" y="3416371"/>
            <a:ext cx="92241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5" name="Group 47"/>
          <p:cNvGrpSpPr>
            <a:grpSpLocks/>
          </p:cNvGrpSpPr>
          <p:nvPr/>
        </p:nvGrpSpPr>
        <p:grpSpPr bwMode="auto">
          <a:xfrm>
            <a:off x="5651500" y="3117285"/>
            <a:ext cx="2076450" cy="600075"/>
            <a:chOff x="3560" y="1790"/>
            <a:chExt cx="1308" cy="378"/>
          </a:xfrm>
        </p:grpSpPr>
        <p:sp>
          <p:nvSpPr>
            <p:cNvPr id="30756" name="Text Box 8"/>
            <p:cNvSpPr txBox="1">
              <a:spLocks noChangeArrowheads="1"/>
            </p:cNvSpPr>
            <p:nvPr/>
          </p:nvSpPr>
          <p:spPr bwMode="auto">
            <a:xfrm>
              <a:off x="3863" y="1790"/>
              <a:ext cx="1005"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5" name="Text Box 16"/>
            <p:cNvSpPr txBox="1">
              <a:spLocks noChangeArrowheads="1"/>
            </p:cNvSpPr>
            <p:nvPr/>
          </p:nvSpPr>
          <p:spPr bwMode="auto">
            <a:xfrm rot="670905">
              <a:off x="2048" y="1297"/>
              <a:ext cx="92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4058"/>
            <a:ext cx="609401"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744912" y="2958540"/>
            <a:ext cx="2051050" cy="627063"/>
            <a:chOff x="2327" y="1690"/>
            <a:chExt cx="1292" cy="395"/>
          </a:xfrm>
        </p:grpSpPr>
        <p:sp>
          <p:nvSpPr>
            <p:cNvPr id="30751" name="Text Box 20"/>
            <p:cNvSpPr txBox="1">
              <a:spLocks noChangeArrowheads="1"/>
            </p:cNvSpPr>
            <p:nvPr/>
          </p:nvSpPr>
          <p:spPr bwMode="auto">
            <a:xfrm>
              <a:off x="2874" y="1872"/>
              <a:ext cx="745"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3" name="Text Box 22"/>
            <p:cNvSpPr txBox="1">
              <a:spLocks noChangeArrowheads="1"/>
            </p:cNvSpPr>
            <p:nvPr/>
          </p:nvSpPr>
          <p:spPr bwMode="auto">
            <a:xfrm>
              <a:off x="2388" y="1690"/>
              <a:ext cx="525" cy="300"/>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en-US">
                <a:latin typeface="+mj-lt"/>
              </a:endParaRPr>
            </a:p>
          </p:txBody>
        </p:sp>
        <p:sp>
          <p:nvSpPr>
            <p:cNvPr id="30747" name="Text Box 36"/>
            <p:cNvSpPr txBox="1">
              <a:spLocks noChangeArrowheads="1"/>
            </p:cNvSpPr>
            <p:nvPr/>
          </p:nvSpPr>
          <p:spPr bwMode="auto">
            <a:xfrm>
              <a:off x="3213" y="4158"/>
              <a:ext cx="1174"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latin typeface="+mj-lt"/>
                </a:rPr>
                <a:t>~</a:t>
              </a:r>
              <a:r>
                <a:rPr lang="en-US" sz="1700" b="1" dirty="0" smtClean="0">
                  <a:solidFill>
                    <a:schemeClr val="tx1"/>
                  </a:solidFill>
                  <a:latin typeface="+mj-lt"/>
                </a:rPr>
                <a:t>2</a:t>
              </a:r>
              <a:r>
                <a:rPr lang="en-US" sz="1700" b="1" dirty="0">
                  <a:solidFill>
                    <a:schemeClr val="tx1"/>
                  </a:solidFill>
                  <a:latin typeface="+mj-lt"/>
                </a:rPr>
                <a:t>-3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en-US">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en-US">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en-US">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smtClean="0">
                <a:solidFill>
                  <a:schemeClr val="tx1"/>
                </a:solidFill>
                <a:latin typeface="+mj-lt"/>
              </a:rPr>
              <a:t>c.f. J</a:t>
            </a:r>
            <a:r>
              <a:rPr lang="en-US" sz="130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en-US" sz="1600" b="1" i="1" smtClean="0">
                <a:solidFill>
                  <a:srgbClr val="FF0000"/>
                </a:solidFill>
                <a:latin typeface="+mj-lt"/>
              </a:rPr>
              <a:t>OBS! </a:t>
            </a:r>
            <a:r>
              <a:rPr lang="en-US" sz="1600" b="1" i="1" smtClean="0">
                <a:solidFill>
                  <a:schemeClr val="tx1"/>
                </a:solidFill>
                <a:latin typeface="+mj-lt"/>
              </a:rPr>
              <a:t>Many practices are not shown explicitly in this model!</a:t>
            </a:r>
          </a:p>
          <a:p>
            <a:pPr eaLnBrk="0" hangingPunct="0"/>
            <a:endParaRPr lang="en-US" sz="1600" b="1" i="1" smtClean="0">
              <a:solidFill>
                <a:schemeClr val="tx1"/>
              </a:solidFill>
              <a:latin typeface="+mj-lt"/>
            </a:endParaRPr>
          </a:p>
          <a:p>
            <a:pPr eaLnBrk="0" hangingPunct="0"/>
            <a:r>
              <a:rPr lang="en-US" sz="1600" b="1" i="1" smtClean="0">
                <a:latin typeface="+mj-lt"/>
              </a:rPr>
              <a:t>AGILE HARD TO MODEL AS A PROCESS</a:t>
            </a:r>
            <a:endParaRPr lang="en-US" sz="1600" b="1" i="1">
              <a:solidFill>
                <a:schemeClr val="tx1"/>
              </a:solidFill>
              <a:latin typeface="+mj-lt"/>
            </a:endParaRPr>
          </a:p>
        </p:txBody>
      </p:sp>
      <p:grpSp>
        <p:nvGrpSpPr>
          <p:cNvPr id="9" name="Group 43"/>
          <p:cNvGrpSpPr>
            <a:grpSpLocks/>
          </p:cNvGrpSpPr>
          <p:nvPr/>
        </p:nvGrpSpPr>
        <p:grpSpPr bwMode="auto">
          <a:xfrm>
            <a:off x="2065338" y="3733235"/>
            <a:ext cx="1662112" cy="1387475"/>
            <a:chOff x="1301" y="2178"/>
            <a:chExt cx="104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4" name="Text Box 33"/>
            <p:cNvSpPr txBox="1">
              <a:spLocks noChangeArrowheads="1"/>
            </p:cNvSpPr>
            <p:nvPr/>
          </p:nvSpPr>
          <p:spPr bwMode="auto">
            <a:xfrm>
              <a:off x="1301" y="2428"/>
              <a:ext cx="67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363" y="2674"/>
              <a:ext cx="9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Spike</a:t>
              </a:r>
            </a:p>
            <a:p>
              <a:pPr algn="ctr" defTabSz="631825" eaLnBrk="0" hangingPunct="0"/>
              <a:r>
                <a:rPr lang="en-US" sz="1700" b="1">
                  <a:solidFill>
                    <a:schemeClr val="tx1"/>
                  </a:solidFill>
                  <a:latin typeface="+mj-lt"/>
                </a:rPr>
                <a:t>(“Prototyp”)</a:t>
              </a:r>
            </a:p>
          </p:txBody>
        </p:sp>
      </p:grpSp>
      <p:sp>
        <p:nvSpPr>
          <p:cNvPr id="30739" name="Text Box 4"/>
          <p:cNvSpPr txBox="1">
            <a:spLocks noChangeArrowheads="1"/>
          </p:cNvSpPr>
          <p:nvPr/>
        </p:nvSpPr>
        <p:spPr bwMode="auto">
          <a:xfrm>
            <a:off x="2654312" y="3117468"/>
            <a:ext cx="1182663"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Release </a:t>
            </a:r>
          </a:p>
          <a:p>
            <a:pPr algn="ctr" defTabSz="631825" eaLnBrk="0" hangingPunct="0"/>
            <a:r>
              <a:rPr lang="en-US" sz="1700" b="1">
                <a:solidFill>
                  <a:schemeClr val="tx1"/>
                </a:solidFill>
                <a:latin typeface="+mj-lt"/>
              </a:rPr>
              <a:t>Planning</a:t>
            </a:r>
          </a:p>
        </p:txBody>
      </p:sp>
      <p:sp>
        <p:nvSpPr>
          <p:cNvPr id="30740" name="Text Box 5"/>
          <p:cNvSpPr txBox="1">
            <a:spLocks noChangeArrowheads="1"/>
          </p:cNvSpPr>
          <p:nvPr/>
        </p:nvSpPr>
        <p:spPr bwMode="auto">
          <a:xfrm>
            <a:off x="531301" y="3115881"/>
            <a:ext cx="12943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System</a:t>
            </a:r>
          </a:p>
          <a:p>
            <a:pPr algn="ctr" defTabSz="631825" eaLnBrk="0" hangingPunct="0"/>
            <a:r>
              <a:rPr lang="en-US" sz="1700" b="1">
                <a:solidFill>
                  <a:schemeClr val="tx1"/>
                </a:solidFill>
                <a:latin typeface="+mj-lt"/>
              </a:rPr>
              <a:t>Metaphor</a:t>
            </a:r>
          </a:p>
        </p:txBody>
      </p:sp>
      <p:sp>
        <p:nvSpPr>
          <p:cNvPr id="30741" name="Text Box 3"/>
          <p:cNvSpPr txBox="1">
            <a:spLocks noChangeArrowheads="1"/>
          </p:cNvSpPr>
          <p:nvPr/>
        </p:nvSpPr>
        <p:spPr bwMode="auto">
          <a:xfrm>
            <a:off x="554131" y="2104480"/>
            <a:ext cx="1630176" cy="33809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User Stories</a:t>
            </a:r>
          </a:p>
        </p:txBody>
      </p:sp>
    </p:spTree>
    <p:extLst>
      <p:ext uri="{BB962C8B-B14F-4D97-AF65-F5344CB8AC3E}">
        <p14:creationId xmlns:p14="http://schemas.microsoft.com/office/powerpoint/2010/main" val="1401682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de-DE" dirty="0" smtClean="0"/>
              <a:t>SCRUM Approach</a:t>
            </a:r>
          </a:p>
        </p:txBody>
      </p:sp>
      <p:sp>
        <p:nvSpPr>
          <p:cNvPr id="4740099" name="Rectangle 3"/>
          <p:cNvSpPr>
            <a:spLocks noGrp="1" noChangeArrowheads="1"/>
          </p:cNvSpPr>
          <p:nvPr>
            <p:ph idx="1"/>
          </p:nvPr>
        </p:nvSpPr>
        <p:spPr/>
        <p:txBody>
          <a:bodyPr>
            <a:normAutofit fontScale="70000" lnSpcReduction="20000"/>
          </a:bodyPr>
          <a:lstStyle/>
          <a:p>
            <a:pPr>
              <a:lnSpc>
                <a:spcPct val="90000"/>
              </a:lnSpc>
            </a:pPr>
            <a:r>
              <a:rPr lang="de-DE" dirty="0" smtClean="0"/>
              <a:t>Basic </a:t>
            </a:r>
            <a:r>
              <a:rPr lang="de-DE" dirty="0" err="1" smtClean="0"/>
              <a:t>idea</a:t>
            </a:r>
            <a:r>
              <a:rPr lang="de-DE" dirty="0" smtClean="0"/>
              <a:t>: </a:t>
            </a:r>
          </a:p>
          <a:p>
            <a:pPr lvl="1">
              <a:lnSpc>
                <a:spcPct val="90000"/>
              </a:lnSpc>
            </a:pPr>
            <a:r>
              <a:rPr lang="de-DE" dirty="0" smtClean="0"/>
              <a:t>Bundle </a:t>
            </a:r>
            <a:r>
              <a:rPr lang="de-DE" dirty="0" err="1" smtClean="0"/>
              <a:t>requirements</a:t>
            </a:r>
            <a:r>
              <a:rPr lang="de-DE" dirty="0" smtClean="0"/>
              <a:t>, do not </a:t>
            </a:r>
            <a:r>
              <a:rPr lang="de-DE" dirty="0" err="1" smtClean="0"/>
              <a:t>forward</a:t>
            </a:r>
            <a:r>
              <a:rPr lang="de-DE" dirty="0" smtClean="0"/>
              <a:t> </a:t>
            </a:r>
            <a:r>
              <a:rPr lang="de-DE" dirty="0" err="1" smtClean="0"/>
              <a:t>continuous</a:t>
            </a:r>
            <a:r>
              <a:rPr lang="de-DE" dirty="0" smtClean="0"/>
              <a:t> </a:t>
            </a:r>
            <a:r>
              <a:rPr lang="de-DE" dirty="0" err="1" smtClean="0"/>
              <a:t>changes</a:t>
            </a:r>
            <a:r>
              <a:rPr lang="de-DE" dirty="0" smtClean="0"/>
              <a:t> </a:t>
            </a:r>
            <a:r>
              <a:rPr lang="de-DE" dirty="0" err="1" smtClean="0"/>
              <a:t>of</a:t>
            </a:r>
            <a:r>
              <a:rPr lang="de-DE" dirty="0" smtClean="0"/>
              <a:t> </a:t>
            </a:r>
            <a:r>
              <a:rPr lang="de-DE" dirty="0" err="1" smtClean="0"/>
              <a:t>requirements</a:t>
            </a:r>
            <a:r>
              <a:rPr lang="de-DE" dirty="0" smtClean="0"/>
              <a:t> </a:t>
            </a:r>
            <a:r>
              <a:rPr lang="de-DE" dirty="0" err="1" smtClean="0"/>
              <a:t>to</a:t>
            </a:r>
            <a:r>
              <a:rPr lang="de-DE" dirty="0" smtClean="0"/>
              <a:t> </a:t>
            </a:r>
            <a:r>
              <a:rPr lang="de-DE" dirty="0" err="1" smtClean="0"/>
              <a:t>team</a:t>
            </a:r>
            <a:endParaRPr lang="de-DE" dirty="0" smtClean="0"/>
          </a:p>
          <a:p>
            <a:pPr lvl="1">
              <a:lnSpc>
                <a:spcPct val="90000"/>
              </a:lnSpc>
            </a:pPr>
            <a:r>
              <a:rPr lang="de-DE" dirty="0" err="1" smtClean="0"/>
              <a:t>Changes</a:t>
            </a:r>
            <a:r>
              <a:rPr lang="de-DE" dirty="0" smtClean="0"/>
              <a:t>: </a:t>
            </a:r>
            <a:r>
              <a:rPr lang="de-DE" dirty="0" err="1" smtClean="0"/>
              <a:t>often</a:t>
            </a:r>
            <a:r>
              <a:rPr lang="de-DE" dirty="0" smtClean="0"/>
              <a:t> </a:t>
            </a:r>
            <a:r>
              <a:rPr lang="de-DE" dirty="0" err="1" smtClean="0"/>
              <a:t>and</a:t>
            </a:r>
            <a:r>
              <a:rPr lang="de-DE" dirty="0" smtClean="0"/>
              <a:t> </a:t>
            </a:r>
            <a:r>
              <a:rPr lang="de-DE" dirty="0" err="1" smtClean="0"/>
              <a:t>appreciated</a:t>
            </a:r>
            <a:r>
              <a:rPr lang="de-DE" dirty="0" smtClean="0"/>
              <a:t> – but </a:t>
            </a:r>
            <a:r>
              <a:rPr lang="de-DE" dirty="0" err="1" smtClean="0"/>
              <a:t>put</a:t>
            </a:r>
            <a:r>
              <a:rPr lang="de-DE" dirty="0" smtClean="0"/>
              <a:t> a Baseline in </a:t>
            </a:r>
            <a:r>
              <a:rPr lang="de-DE" dirty="0" err="1" smtClean="0"/>
              <a:t>between</a:t>
            </a:r>
            <a:endParaRPr lang="de-DE" dirty="0" smtClean="0"/>
          </a:p>
          <a:p>
            <a:pPr lvl="1">
              <a:lnSpc>
                <a:spcPct val="90000"/>
              </a:lnSpc>
            </a:pPr>
            <a:endParaRPr lang="de-DE" dirty="0" smtClean="0"/>
          </a:p>
          <a:p>
            <a:pPr lvl="1">
              <a:lnSpc>
                <a:spcPct val="90000"/>
              </a:lnSpc>
            </a:pPr>
            <a:r>
              <a:rPr lang="de-DE" dirty="0" smtClean="0"/>
              <a:t>SCRUM-Master </a:t>
            </a:r>
            <a:r>
              <a:rPr lang="de-DE" dirty="0" err="1" smtClean="0"/>
              <a:t>is</a:t>
            </a:r>
            <a:r>
              <a:rPr lang="de-DE" dirty="0" smtClean="0"/>
              <a:t> a </a:t>
            </a:r>
            <a:r>
              <a:rPr lang="de-DE" dirty="0" err="1" smtClean="0"/>
              <a:t>buffer</a:t>
            </a:r>
            <a:r>
              <a:rPr lang="de-DE" dirty="0" smtClean="0"/>
              <a:t> </a:t>
            </a:r>
            <a:r>
              <a:rPr lang="de-DE" dirty="0" err="1" smtClean="0"/>
              <a:t>between</a:t>
            </a:r>
            <a:r>
              <a:rPr lang="de-DE" dirty="0" smtClean="0"/>
              <a:t> </a:t>
            </a:r>
            <a:r>
              <a:rPr lang="de-DE" dirty="0" err="1" smtClean="0"/>
              <a:t>interal</a:t>
            </a:r>
            <a:r>
              <a:rPr lang="de-DE" dirty="0" smtClean="0"/>
              <a:t> </a:t>
            </a:r>
            <a:r>
              <a:rPr lang="de-DE" dirty="0" err="1" smtClean="0"/>
              <a:t>and</a:t>
            </a:r>
            <a:r>
              <a:rPr lang="de-DE" dirty="0" smtClean="0"/>
              <a:t> </a:t>
            </a:r>
            <a:r>
              <a:rPr lang="de-DE" dirty="0" err="1" smtClean="0"/>
              <a:t>external</a:t>
            </a:r>
            <a:r>
              <a:rPr lang="de-DE" dirty="0" smtClean="0"/>
              <a:t> </a:t>
            </a:r>
            <a:r>
              <a:rPr lang="de-DE" dirty="0" err="1" smtClean="0"/>
              <a:t>stakeholders</a:t>
            </a:r>
            <a:endParaRPr lang="de-DE" dirty="0" smtClean="0"/>
          </a:p>
          <a:p>
            <a:pPr lvl="1">
              <a:lnSpc>
                <a:spcPct val="90000"/>
              </a:lnSpc>
            </a:pPr>
            <a:endParaRPr lang="de-DE" dirty="0" smtClean="0"/>
          </a:p>
          <a:p>
            <a:pPr lvl="1">
              <a:lnSpc>
                <a:spcPct val="90000"/>
              </a:lnSpc>
            </a:pPr>
            <a:r>
              <a:rPr lang="de-DE" dirty="0" smtClean="0"/>
              <a:t>Daily </a:t>
            </a:r>
            <a:r>
              <a:rPr lang="de-DE" dirty="0" err="1" smtClean="0"/>
              <a:t>meetings</a:t>
            </a:r>
            <a:r>
              <a:rPr lang="de-DE" dirty="0" smtClean="0"/>
              <a:t> </a:t>
            </a:r>
            <a:r>
              <a:rPr lang="de-DE" dirty="0" err="1" smtClean="0"/>
              <a:t>facilitate</a:t>
            </a:r>
            <a:r>
              <a:rPr lang="de-DE" dirty="0" smtClean="0"/>
              <a:t> </a:t>
            </a:r>
            <a:r>
              <a:rPr lang="de-DE" dirty="0" err="1" smtClean="0"/>
              <a:t>direct</a:t>
            </a:r>
            <a:r>
              <a:rPr lang="de-DE" dirty="0" smtClean="0"/>
              <a:t> </a:t>
            </a:r>
            <a:r>
              <a:rPr lang="de-DE" dirty="0" err="1" smtClean="0"/>
              <a:t>communication</a:t>
            </a:r>
            <a:endParaRPr lang="de-DE" dirty="0" smtClean="0"/>
          </a:p>
          <a:p>
            <a:pPr lvl="1">
              <a:lnSpc>
                <a:spcPct val="90000"/>
              </a:lnSpc>
            </a:pPr>
            <a:endParaRPr lang="de-DE" dirty="0" smtClean="0"/>
          </a:p>
          <a:p>
            <a:pPr>
              <a:lnSpc>
                <a:spcPct val="90000"/>
              </a:lnSpc>
            </a:pPr>
            <a:r>
              <a:rPr lang="de-DE" dirty="0" smtClean="0"/>
              <a:t>After </a:t>
            </a:r>
            <a:r>
              <a:rPr lang="de-DE" dirty="0" err="1" smtClean="0"/>
              <a:t>initial</a:t>
            </a:r>
            <a:r>
              <a:rPr lang="de-DE" dirty="0" smtClean="0"/>
              <a:t> </a:t>
            </a:r>
            <a:r>
              <a:rPr lang="de-DE" dirty="0" err="1" smtClean="0"/>
              <a:t>phase</a:t>
            </a:r>
            <a:r>
              <a:rPr lang="de-DE" dirty="0" smtClean="0"/>
              <a:t>: Project </a:t>
            </a:r>
            <a:r>
              <a:rPr lang="de-DE" dirty="0" err="1" smtClean="0"/>
              <a:t>flows</a:t>
            </a:r>
            <a:endParaRPr lang="de-DE" dirty="0" smtClean="0"/>
          </a:p>
          <a:p>
            <a:pPr lvl="1">
              <a:lnSpc>
                <a:spcPct val="90000"/>
              </a:lnSpc>
            </a:pPr>
            <a:r>
              <a:rPr lang="de-DE" dirty="0" err="1" smtClean="0"/>
              <a:t>Self-facilitating</a:t>
            </a:r>
            <a:r>
              <a:rPr lang="de-DE" dirty="0" smtClean="0"/>
              <a:t> on </a:t>
            </a:r>
            <a:r>
              <a:rPr lang="de-DE" dirty="0" err="1" smtClean="0"/>
              <a:t>informational</a:t>
            </a:r>
            <a:r>
              <a:rPr lang="de-DE" dirty="0" smtClean="0"/>
              <a:t> </a:t>
            </a:r>
            <a:r>
              <a:rPr lang="de-DE" dirty="0" err="1" smtClean="0"/>
              <a:t>and</a:t>
            </a:r>
            <a:r>
              <a:rPr lang="de-DE" dirty="0" smtClean="0"/>
              <a:t> </a:t>
            </a:r>
            <a:r>
              <a:rPr lang="de-DE" dirty="0" err="1" smtClean="0"/>
              <a:t>psychological</a:t>
            </a:r>
            <a:r>
              <a:rPr lang="de-DE" dirty="0" smtClean="0"/>
              <a:t> </a:t>
            </a:r>
            <a:r>
              <a:rPr lang="de-DE" dirty="0" err="1" smtClean="0"/>
              <a:t>level</a:t>
            </a:r>
            <a:endParaRPr lang="de-DE" dirty="0" smtClean="0"/>
          </a:p>
          <a:p>
            <a:pPr lvl="1">
              <a:lnSpc>
                <a:spcPct val="90000"/>
              </a:lnSpc>
            </a:pPr>
            <a:endParaRPr lang="de-DE" dirty="0" smtClean="0"/>
          </a:p>
          <a:p>
            <a:pPr>
              <a:lnSpc>
                <a:spcPct val="90000"/>
              </a:lnSpc>
            </a:pPr>
            <a:r>
              <a:rPr lang="de-DE" dirty="0" smtClean="0"/>
              <a:t>SCRUM </a:t>
            </a:r>
            <a:r>
              <a:rPr lang="de-DE" dirty="0" err="1" smtClean="0"/>
              <a:t>focusses</a:t>
            </a:r>
            <a:r>
              <a:rPr lang="de-DE" dirty="0" smtClean="0"/>
              <a:t> on essential </a:t>
            </a:r>
            <a:r>
              <a:rPr lang="de-DE" dirty="0" err="1" smtClean="0"/>
              <a:t>aspects</a:t>
            </a:r>
            <a:endParaRPr lang="de-DE" dirty="0" smtClean="0"/>
          </a:p>
          <a:p>
            <a:pPr lvl="1">
              <a:lnSpc>
                <a:spcPct val="90000"/>
              </a:lnSpc>
            </a:pPr>
            <a:r>
              <a:rPr lang="de-DE" dirty="0" err="1" smtClean="0"/>
              <a:t>Everything</a:t>
            </a:r>
            <a:r>
              <a:rPr lang="de-DE" dirty="0" smtClean="0"/>
              <a:t> not essential </a:t>
            </a:r>
            <a:r>
              <a:rPr lang="de-DE" dirty="0" err="1" smtClean="0"/>
              <a:t>can</a:t>
            </a:r>
            <a:r>
              <a:rPr lang="de-DE" dirty="0" smtClean="0"/>
              <a:t> </a:t>
            </a:r>
            <a:r>
              <a:rPr lang="de-DE" dirty="0" err="1" smtClean="0"/>
              <a:t>be</a:t>
            </a:r>
            <a:r>
              <a:rPr lang="de-DE" dirty="0" smtClean="0"/>
              <a:t> </a:t>
            </a:r>
            <a:r>
              <a:rPr lang="de-DE" dirty="0" err="1" smtClean="0"/>
              <a:t>decided</a:t>
            </a:r>
            <a:r>
              <a:rPr lang="de-DE" dirty="0" smtClean="0"/>
              <a:t> </a:t>
            </a:r>
            <a:r>
              <a:rPr lang="de-DE" dirty="0" err="1" smtClean="0"/>
              <a:t>by</a:t>
            </a:r>
            <a:r>
              <a:rPr lang="de-DE" dirty="0" smtClean="0"/>
              <a:t> </a:t>
            </a:r>
            <a:r>
              <a:rPr lang="de-DE" dirty="0" err="1" smtClean="0"/>
              <a:t>the</a:t>
            </a:r>
            <a:r>
              <a:rPr lang="de-DE" dirty="0" smtClean="0"/>
              <a:t> </a:t>
            </a:r>
            <a:r>
              <a:rPr lang="de-DE" dirty="0" err="1" smtClean="0"/>
              <a:t>team</a:t>
            </a:r>
            <a:endParaRPr lang="de-DE" dirty="0" smtClean="0"/>
          </a:p>
        </p:txBody>
      </p:sp>
    </p:spTree>
    <p:extLst>
      <p:ext uri="{BB962C8B-B14F-4D97-AF65-F5344CB8AC3E}">
        <p14:creationId xmlns:p14="http://schemas.microsoft.com/office/powerpoint/2010/main" val="1245106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40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40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740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74009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40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4009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4009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4009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7400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009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11"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Tree>
    <p:extLst>
      <p:ext uri="{BB962C8B-B14F-4D97-AF65-F5344CB8AC3E}">
        <p14:creationId xmlns:p14="http://schemas.microsoft.com/office/powerpoint/2010/main" val="154660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61635113"/>
              </p:ext>
            </p:extLst>
          </p:nvPr>
        </p:nvGraphicFramePr>
        <p:xfrm>
          <a:off x="457200" y="138931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D"/>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rgbClr val="CCFFCE"/>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CCFFCD"/>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CCFFCD"/>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sz="1800" kern="1200" baseline="0" dirty="0" smtClean="0">
                          <a:solidFill>
                            <a:schemeClr val="dk1"/>
                          </a:solidFill>
                          <a:latin typeface="Calibri"/>
                          <a:ea typeface="+mn-ea"/>
                          <a:cs typeface="Calibri"/>
                        </a:rPr>
                        <a:t>Develop</a:t>
                      </a:r>
                      <a:r>
                        <a:rPr lang="en-US" dirty="0" smtClean="0">
                          <a:latin typeface="Calibri"/>
                          <a:cs typeface="Calibri"/>
                        </a:rPr>
                        <a:t> SW</a:t>
                      </a:r>
                      <a:r>
                        <a:rPr lang="en-US" baseline="0" dirty="0" smtClean="0">
                          <a:latin typeface="Calibri"/>
                          <a:cs typeface="Calibri"/>
                        </a:rPr>
                        <a:t> using small and frequent iterations</a:t>
                      </a:r>
                      <a:endParaRPr lang="en-US" dirty="0">
                        <a:latin typeface="Calibri"/>
                        <a:cs typeface="Calibri"/>
                      </a:endParaRPr>
                    </a:p>
                  </a:txBody>
                  <a:tcPr>
                    <a:solidFill>
                      <a:srgbClr val="CCFFCD"/>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F2DCDB"/>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F2DCDB"/>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rgbClr val="CCFFCD"/>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rgbClr val="CCFFCD"/>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7" name="TextBox 6"/>
          <p:cNvSpPr txBox="1"/>
          <p:nvPr/>
        </p:nvSpPr>
        <p:spPr>
          <a:xfrm rot="16200000">
            <a:off x="-230624" y="3734771"/>
            <a:ext cx="929461" cy="369332"/>
          </a:xfrm>
          <a:prstGeom prst="rect">
            <a:avLst/>
          </a:prstGeom>
          <a:noFill/>
        </p:spPr>
        <p:txBody>
          <a:bodyPr wrap="none" rtlCol="0">
            <a:spAutoFit/>
          </a:bodyPr>
          <a:lstStyle/>
          <a:p>
            <a:r>
              <a:rPr lang="en-US" b="1" dirty="0" smtClean="0">
                <a:solidFill>
                  <a:prstClr val="black"/>
                </a:solidFill>
              </a:rPr>
              <a:t>Sprint 1</a:t>
            </a:r>
            <a:endParaRPr lang="en-US" b="1" dirty="0">
              <a:solidFill>
                <a:prstClr val="black"/>
              </a:solidFill>
            </a:endParaRPr>
          </a:p>
        </p:txBody>
      </p:sp>
      <p:sp>
        <p:nvSpPr>
          <p:cNvPr id="8" name="TextBox 7"/>
          <p:cNvSpPr txBox="1"/>
          <p:nvPr/>
        </p:nvSpPr>
        <p:spPr>
          <a:xfrm rot="16200000">
            <a:off x="2506495" y="5962154"/>
            <a:ext cx="929461" cy="369332"/>
          </a:xfrm>
          <a:prstGeom prst="rect">
            <a:avLst/>
          </a:prstGeom>
          <a:noFill/>
        </p:spPr>
        <p:txBody>
          <a:bodyPr wrap="none" rtlCol="0">
            <a:spAutoFit/>
          </a:bodyPr>
          <a:lstStyle/>
          <a:p>
            <a:r>
              <a:rPr lang="en-US" b="1" dirty="0" smtClean="0">
                <a:solidFill>
                  <a:prstClr val="black"/>
                </a:solidFill>
              </a:rPr>
              <a:t>Sprint 2</a:t>
            </a:r>
            <a:endParaRPr lang="en-US" b="1" dirty="0">
              <a:solidFill>
                <a:prstClr val="black"/>
              </a:solidFill>
            </a:endParaRPr>
          </a:p>
        </p:txBody>
      </p:sp>
      <p:sp>
        <p:nvSpPr>
          <p:cNvPr id="9" name="TextBox 8"/>
          <p:cNvSpPr txBox="1"/>
          <p:nvPr/>
        </p:nvSpPr>
        <p:spPr>
          <a:xfrm rot="16200000">
            <a:off x="8406736" y="2957710"/>
            <a:ext cx="929461" cy="369332"/>
          </a:xfrm>
          <a:prstGeom prst="rect">
            <a:avLst/>
          </a:prstGeom>
          <a:noFill/>
        </p:spPr>
        <p:txBody>
          <a:bodyPr wrap="none" rtlCol="0">
            <a:spAutoFit/>
          </a:bodyPr>
          <a:lstStyle/>
          <a:p>
            <a:r>
              <a:rPr lang="en-US" b="1" dirty="0" smtClean="0">
                <a:solidFill>
                  <a:prstClr val="black"/>
                </a:solidFill>
              </a:rPr>
              <a:t>Sprint 3</a:t>
            </a:r>
            <a:endParaRPr lang="en-US" b="1" dirty="0">
              <a:solidFill>
                <a:prstClr val="black"/>
              </a:solidFill>
            </a:endParaRPr>
          </a:p>
        </p:txBody>
      </p:sp>
      <p:sp>
        <p:nvSpPr>
          <p:cNvPr id="3" name="Rectangle 2"/>
          <p:cNvSpPr/>
          <p:nvPr/>
        </p:nvSpPr>
        <p:spPr bwMode="auto">
          <a:xfrm>
            <a:off x="457199" y="2035356"/>
            <a:ext cx="2768213" cy="642289"/>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graphicFrame>
        <p:nvGraphicFramePr>
          <p:cNvPr id="11" name="Table 10"/>
          <p:cNvGraphicFramePr>
            <a:graphicFrameLocks noGrp="1"/>
          </p:cNvGraphicFramePr>
          <p:nvPr>
            <p:extLst/>
          </p:nvPr>
        </p:nvGraphicFramePr>
        <p:xfrm>
          <a:off x="6706709" y="498341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646677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13" name="Rectangle 12"/>
          <p:cNvSpPr/>
          <p:nvPr/>
        </p:nvSpPr>
        <p:spPr bwMode="auto">
          <a:xfrm>
            <a:off x="457200" y="4611413"/>
            <a:ext cx="2768213" cy="59260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Tree>
    <p:extLst>
      <p:ext uri="{BB962C8B-B14F-4D97-AF65-F5344CB8AC3E}">
        <p14:creationId xmlns:p14="http://schemas.microsoft.com/office/powerpoint/2010/main" val="835091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98"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63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eaLnBrk="1" hangingPunct="1"/>
            <a:r>
              <a:rPr lang="en-US" dirty="0" smtClean="0"/>
              <a:t>Agile thinking</a:t>
            </a:r>
          </a:p>
        </p:txBody>
      </p:sp>
      <p:graphicFrame>
        <p:nvGraphicFramePr>
          <p:cNvPr id="35842" name="Object 3"/>
          <p:cNvGraphicFramePr>
            <a:graphicFrameLocks noGrp="1" noChangeAspect="1"/>
          </p:cNvGraphicFramePr>
          <p:nvPr>
            <p:ph idx="1"/>
            <p:extLst>
              <p:ext uri="{D42A27DB-BD31-4B8C-83A1-F6EECF244321}">
                <p14:modId xmlns:p14="http://schemas.microsoft.com/office/powerpoint/2010/main" val="693608948"/>
              </p:ext>
            </p:extLst>
          </p:nvPr>
        </p:nvGraphicFramePr>
        <p:xfrm>
          <a:off x="946150" y="1600200"/>
          <a:ext cx="7251700" cy="4525963"/>
        </p:xfrm>
        <a:graphic>
          <a:graphicData uri="http://schemas.openxmlformats.org/presentationml/2006/ole">
            <mc:AlternateContent xmlns:mc="http://schemas.openxmlformats.org/markup-compatibility/2006">
              <mc:Choice xmlns:v="urn:schemas-microsoft-com:vml" Requires="v">
                <p:oleObj spid="_x0000_s4145" name="Document" r:id="rId3" imgW="9931400" imgH="6197600" progId="Word.Document.8">
                  <p:embed/>
                </p:oleObj>
              </mc:Choice>
              <mc:Fallback>
                <p:oleObj name="Document" r:id="rId3" imgW="9931400" imgH="6197600" progId="Word.Document.8">
                  <p:embed/>
                  <p:pic>
                    <p:nvPicPr>
                      <p:cNvPr id="0" name=""/>
                      <p:cNvPicPr>
                        <a:picLocks noChangeAspect="1" noChangeArrowheads="1"/>
                      </p:cNvPicPr>
                      <p:nvPr/>
                    </p:nvPicPr>
                    <p:blipFill>
                      <a:blip r:embed="rId4"/>
                      <a:srcRect/>
                      <a:stretch>
                        <a:fillRect/>
                      </a:stretch>
                    </p:blipFill>
                    <p:spPr bwMode="auto">
                      <a:xfrm>
                        <a:off x="946150" y="1600200"/>
                        <a:ext cx="7251700" cy="45259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9"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p:txBody>
          <a:bodyPr>
            <a:normAutofit fontScale="92500" lnSpcReduction="20000"/>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propose agile?</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p>
        </p:txBody>
      </p:sp>
      <p:sp>
        <p:nvSpPr>
          <p:cNvPr id="4809732" name="Rectangle 4"/>
          <p:cNvSpPr>
            <a:spLocks noChangeArrowheads="1"/>
          </p:cNvSpPr>
          <p:nvPr/>
        </p:nvSpPr>
        <p:spPr bwMode="auto">
          <a:xfrm>
            <a:off x="611187" y="5000636"/>
            <a:ext cx="7271571" cy="1069088"/>
          </a:xfrm>
          <a:prstGeom prst="rect">
            <a:avLst/>
          </a:prstGeom>
          <a:noFill/>
          <a:ln w="57150">
            <a:solidFill>
              <a:srgbClr val="FA9600"/>
            </a:solidFill>
            <a:miter lim="800000"/>
            <a:headEnd type="none" w="sm" len="sm"/>
            <a:tailEnd type="none" w="sm" len="sm"/>
          </a:ln>
        </p:spPr>
        <p:txBody>
          <a:bodyPr wrap="none" anchor="ctr"/>
          <a:lstStyle/>
          <a:p>
            <a:endParaRPr lang="en-US"/>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noFill/>
        </p:spPr>
        <p:txBody>
          <a:bodyPr lIns="75749" tIns="37874" rIns="75749" bIns="37874" anchor="t"/>
          <a:lstStyle/>
          <a:p>
            <a:r>
              <a:rPr lang="de-DE" b="0" dirty="0" smtClean="0"/>
              <a:t>Agile in a large </a:t>
            </a:r>
            <a:r>
              <a:rPr lang="de-DE" b="0" dirty="0" err="1" smtClean="0"/>
              <a:t>company</a:t>
            </a:r>
            <a:r>
              <a:rPr lang="de-DE" b="0" dirty="0" smtClean="0"/>
              <a:t>?</a:t>
            </a:r>
          </a:p>
        </p:txBody>
      </p:sp>
      <p:sp>
        <p:nvSpPr>
          <p:cNvPr id="29"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dirty="0"/>
              <a:t>Business </a:t>
            </a:r>
            <a:r>
              <a:rPr lang="de-DE" sz="1700" b="0" dirty="0" err="1"/>
              <a:t>Processes</a:t>
            </a:r>
            <a:endParaRPr lang="de-DE" sz="1700" b="0" dirty="0"/>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Tree>
    <p:extLst>
      <p:ext uri="{BB962C8B-B14F-4D97-AF65-F5344CB8AC3E}">
        <p14:creationId xmlns:p14="http://schemas.microsoft.com/office/powerpoint/2010/main" val="224126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4939"/>
                                        </p:tgtEl>
                                        <p:attrNameLst>
                                          <p:attrName>style.visibility</p:attrName>
                                        </p:attrNameLst>
                                      </p:cBhvr>
                                      <p:to>
                                        <p:strVal val="visible"/>
                                      </p:to>
                                    </p:set>
                                    <p:animEffect transition="in" filter="fade">
                                      <p:cBhvr>
                                        <p:cTn id="28" dur="500"/>
                                        <p:tgtEl>
                                          <p:spTgt spid="1249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940"/>
                                        </p:tgtEl>
                                        <p:attrNameLst>
                                          <p:attrName>style.visibility</p:attrName>
                                        </p:attrNameLst>
                                      </p:cBhvr>
                                      <p:to>
                                        <p:strVal val="visible"/>
                                      </p:to>
                                    </p:set>
                                    <p:animEffect transition="in" filter="fade">
                                      <p:cBhvr>
                                        <p:cTn id="31" dur="500"/>
                                        <p:tgtEl>
                                          <p:spTgt spid="1249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8117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11798"/>
                                        </p:tgtEl>
                                        <p:attrNameLst>
                                          <p:attrName>style.visibility</p:attrName>
                                        </p:attrNameLst>
                                      </p:cBhvr>
                                      <p:to>
                                        <p:strVal val="visible"/>
                                      </p:to>
                                    </p:set>
                                    <p:animEffect transition="in" filter="wipe(left)">
                                      <p:cBhvr>
                                        <p:cTn id="40" dur="500"/>
                                        <p:tgtEl>
                                          <p:spTgt spid="481179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811799"/>
                                        </p:tgtEl>
                                        <p:attrNameLst>
                                          <p:attrName>style.visibility</p:attrName>
                                        </p:attrNameLst>
                                      </p:cBhvr>
                                      <p:to>
                                        <p:strVal val="visible"/>
                                      </p:to>
                                    </p:set>
                                    <p:animEffect transition="in" filter="wipe(left)">
                                      <p:cBhvr>
                                        <p:cTn id="44"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124939" grpId="0"/>
      <p:bldP spid="124940" grpId="0"/>
      <p:bldP spid="4811798" grpId="0" animBg="1"/>
      <p:bldP spid="48117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lIns="75749" tIns="37874" rIns="75749" bIns="37874" anchor="t">
            <a:normAutofit fontScale="90000"/>
          </a:bodyPr>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lIns="75749" tIns="37874" rIns="75749" bIns="37874" anchor="t"/>
          <a:lstStyle/>
          <a:p>
            <a:r>
              <a:rPr lang="en-US" b="0" smtClean="0"/>
              <a:t>Common objections </a:t>
            </a:r>
          </a:p>
        </p:txBody>
      </p:sp>
      <p:sp>
        <p:nvSpPr>
          <p:cNvPr id="4815875" name="Rectangle 3"/>
          <p:cNvSpPr>
            <a:spLocks noGrp="1" noChangeArrowheads="1"/>
          </p:cNvSpPr>
          <p:nvPr>
            <p:ph idx="1"/>
          </p:nvPr>
        </p:nvSpPr>
        <p:spPr/>
        <p:txBody>
          <a:bodyPr lIns="75749" tIns="37874" rIns="75749" bIns="37874"/>
          <a:lstStyle/>
          <a:p>
            <a:pPr>
              <a:buFontTx/>
              <a:buNone/>
            </a:pPr>
            <a:r>
              <a:rPr lang="en-US" smtClean="0"/>
              <a:t>On the first glance ...</a:t>
            </a:r>
          </a:p>
          <a:p>
            <a:pPr lvl="1"/>
            <a:r>
              <a:rPr lang="en-US" sz="1800" smtClean="0"/>
              <a:t>Working in pairs is a waste of time</a:t>
            </a:r>
          </a:p>
          <a:p>
            <a:pPr lvl="1"/>
            <a:r>
              <a:rPr lang="en-US" sz="1800" smtClean="0"/>
              <a:t>Our large systems do not allow for fast releases</a:t>
            </a:r>
          </a:p>
          <a:p>
            <a:pPr lvl="1"/>
            <a:r>
              <a:rPr lang="en-US" sz="1800" smtClean="0"/>
              <a:t>Sustainable pace? I don‘t care, 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3245894"/>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dirty="0" smtClean="0"/>
              <a:t>Our people will hate </a:t>
            </a:r>
            <a:r>
              <a:rPr lang="en-US" sz="1700" dirty="0" smtClean="0"/>
              <a:t>collective code ownership and working in pairs...</a:t>
            </a:r>
            <a:endParaRPr lang="en-US" sz="1700" i="0" dirty="0" smtClean="0"/>
          </a:p>
          <a:p>
            <a:pPr marL="788988" lvl="1" indent="-315913" algn="l" defTabSz="631825">
              <a:spcBef>
                <a:spcPct val="50000"/>
              </a:spcBef>
              <a:buSzPct val="70000"/>
              <a:buFont typeface="Wingdings" pitchFamily="2" charset="2"/>
              <a:buChar char="n"/>
            </a:pPr>
            <a:r>
              <a:rPr lang="en-US" sz="1700" i="0" dirty="0" smtClean="0"/>
              <a:t>Our type of systems do not allow for </a:t>
            </a:r>
            <a:r>
              <a:rPr lang="en-US" sz="1700" dirty="0" smtClean="0"/>
              <a:t>refactoring/cont. integration/test first</a:t>
            </a:r>
            <a:endParaRPr lang="en-US" sz="1700" i="0" dirty="0" smtClean="0"/>
          </a:p>
          <a:p>
            <a:pPr marL="788988" lvl="1" indent="-315913" algn="l" defTabSz="631825">
              <a:spcBef>
                <a:spcPct val="50000"/>
              </a:spcBef>
              <a:buSzPct val="70000"/>
              <a:buFont typeface="Wingdings" pitchFamily="2" charset="2"/>
              <a:buChar char="n"/>
            </a:pPr>
            <a:endParaRPr lang="en-US" sz="1700" i="0" dirty="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lIns="75749" tIns="37874" rIns="75749" bIns="37874" anchor="t"/>
          <a:lstStyle/>
          <a:p>
            <a:r>
              <a:rPr lang="en-US" b="0" smtClean="0"/>
              <a:t>Real crucial issues</a:t>
            </a:r>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dirty="0" smtClean="0"/>
            </a:p>
            <a:p>
              <a:pPr defTabSz="631825"/>
              <a:r>
                <a:rPr lang="en-US" sz="2300" i="0" dirty="0" smtClean="0"/>
                <a:t>Be honest!</a:t>
              </a:r>
            </a:p>
            <a:p>
              <a:pPr defTabSz="631825"/>
              <a:r>
                <a:rPr lang="en-US" sz="1500" i="0" dirty="0" smtClean="0"/>
                <a:t>You feel anxious becaus</a:t>
              </a:r>
              <a:r>
                <a:rPr lang="en-US" sz="1500" dirty="0" smtClean="0"/>
                <a:t>e so much is changing</a:t>
              </a:r>
              <a:r>
                <a:rPr lang="en-US" sz="1500" i="0" dirty="0" smtClean="0"/>
                <a:t>.</a:t>
              </a:r>
            </a:p>
            <a:p>
              <a:pPr defTabSz="631825"/>
              <a:r>
                <a:rPr lang="en-US" sz="1500" i="0" dirty="0" smtClean="0"/>
                <a:t>How will you keep the overview? Or would you prefer failing in a proven way over a risky success? </a:t>
              </a:r>
              <a:br>
                <a:rPr lang="en-US" sz="1500" i="0" dirty="0" smtClean="0"/>
              </a:br>
              <a:endParaRPr lang="en-US" sz="1500" i="0" dirty="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accent2">
              <a:lumMod val="20000"/>
              <a:lumOff val="80000"/>
            </a:schemeClr>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p:txBody>
          <a:bodyPr lIns="75749" tIns="37874" rIns="75749" bIns="37874" anchor="t"/>
          <a:lstStyle/>
          <a:p>
            <a:r>
              <a:rPr lang="en-US" dirty="0" smtClean="0"/>
              <a:t>What do we get?</a:t>
            </a:r>
          </a:p>
        </p:txBody>
      </p:sp>
      <p:sp>
        <p:nvSpPr>
          <p:cNvPr id="4819973" name="Rectangle 5"/>
          <p:cNvSpPr>
            <a:spLocks noGrp="1" noChangeArrowheads="1"/>
          </p:cNvSpPr>
          <p:nvPr>
            <p:ph idx="1"/>
          </p:nvPr>
        </p:nvSpPr>
        <p:spPr>
          <a:xfrm>
            <a:off x="457200" y="2496717"/>
            <a:ext cx="3913189" cy="3787393"/>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this agile contractor?</a:t>
            </a:r>
          </a:p>
        </p:txBody>
      </p:sp>
      <p:sp>
        <p:nvSpPr>
          <p:cNvPr id="1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
        <p:nvSpPr>
          <p:cNvPr id="4819974" name="Rectangle 6"/>
          <p:cNvSpPr>
            <a:spLocks noGrp="1" noChangeArrowheads="1"/>
          </p:cNvSpPr>
          <p:nvPr>
            <p:ph sz="half" idx="4294967295"/>
          </p:nvPr>
        </p:nvSpPr>
        <p:spPr>
          <a:xfrm>
            <a:off x="4911725" y="2409825"/>
            <a:ext cx="4232275" cy="3762375"/>
          </a:xfrm>
        </p:spPr>
        <p:txBody>
          <a:bodyPr lIns="75749" tIns="37874" rIns="75749" bIns="37874">
            <a:normAutofit lnSpcReduction="10000"/>
          </a:bodyPr>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Tree>
    <p:extLst>
      <p:ext uri="{BB962C8B-B14F-4D97-AF65-F5344CB8AC3E}">
        <p14:creationId xmlns:p14="http://schemas.microsoft.com/office/powerpoint/2010/main" val="330706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1997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19974">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accent2">
              <a:lumMod val="20000"/>
              <a:lumOff val="80000"/>
            </a:schemeClr>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p:txBody>
          <a:bodyPr lIns="75749" tIns="37874" rIns="75749" bIns="37874" anchor="t">
            <a:normAutofit fontScale="90000"/>
          </a:bodyPr>
          <a:lstStyle/>
          <a:p>
            <a:r>
              <a:rPr lang="en-US" dirty="0" smtClean="0"/>
              <a:t>On-Site </a:t>
            </a:r>
            <a:br>
              <a:rPr lang="en-US" dirty="0" smtClean="0"/>
            </a:br>
            <a:r>
              <a:rPr lang="en-US" dirty="0" smtClean="0"/>
              <a:t>Customer</a:t>
            </a:r>
          </a:p>
        </p:txBody>
      </p:sp>
      <p:sp>
        <p:nvSpPr>
          <p:cNvPr id="4822021" name="Rectangle 5"/>
          <p:cNvSpPr>
            <a:spLocks noGrp="1" noChangeArrowheads="1"/>
          </p:cNvSpPr>
          <p:nvPr>
            <p:ph idx="1"/>
          </p:nvPr>
        </p:nvSpPr>
        <p:spPr>
          <a:xfrm>
            <a:off x="457200" y="2136371"/>
            <a:ext cx="3884613" cy="3989792"/>
          </a:xfrm>
        </p:spPr>
        <p:txBody>
          <a:bodyPr lIns="75749" tIns="37874" rIns="75749" bIns="37874">
            <a:normAutofit lnSpcReduction="10000"/>
          </a:bodyPr>
          <a:lstStyle/>
          <a:p>
            <a:r>
              <a:rPr lang="en-US" sz="1600" dirty="0" smtClean="0"/>
              <a:t>We cannot do with out this person!</a:t>
            </a:r>
          </a:p>
          <a:p>
            <a:endParaRPr lang="en-US" sz="1600" dirty="0" smtClean="0"/>
          </a:p>
          <a:p>
            <a:r>
              <a:rPr lang="en-US" sz="1600" dirty="0" smtClean="0"/>
              <a:t>Several business units are part of this. </a:t>
            </a:r>
            <a:r>
              <a:rPr lang="en-US" sz="1600" u="sng" dirty="0" smtClean="0"/>
              <a:t>The</a:t>
            </a:r>
            <a:r>
              <a:rPr lang="en-US" sz="1600" dirty="0" smtClean="0"/>
              <a:t> one customer does not exist!</a:t>
            </a:r>
          </a:p>
          <a:p>
            <a:endParaRPr lang="en-US" sz="1600" dirty="0" smtClean="0"/>
          </a:p>
          <a:p>
            <a:r>
              <a:rPr lang="en-US" sz="1600" dirty="0" smtClean="0"/>
              <a:t>Nobody can know all business units in detail</a:t>
            </a:r>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p>
        </p:txBody>
      </p:sp>
      <p:sp>
        <p:nvSpPr>
          <p:cNvPr id="1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
        <p:nvSpPr>
          <p:cNvPr id="4822022" name="Rectangle 6"/>
          <p:cNvSpPr>
            <a:spLocks noGrp="1" noChangeArrowheads="1"/>
          </p:cNvSpPr>
          <p:nvPr>
            <p:ph sz="half" idx="4294967295"/>
          </p:nvPr>
        </p:nvSpPr>
        <p:spPr>
          <a:xfrm>
            <a:off x="4849813" y="1895475"/>
            <a:ext cx="4294187"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sufficient</a:t>
            </a:r>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Concept</a:t>
            </a:r>
          </a:p>
          <a:p>
            <a:pPr lvl="1">
              <a:lnSpc>
                <a:spcPct val="90000"/>
              </a:lnSpc>
            </a:pPr>
            <a:r>
              <a:rPr lang="en-US" sz="1400" dirty="0" smtClean="0"/>
              <a:t>Product manager plays customer</a:t>
            </a:r>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Tree>
    <p:extLst>
      <p:ext uri="{BB962C8B-B14F-4D97-AF65-F5344CB8AC3E}">
        <p14:creationId xmlns:p14="http://schemas.microsoft.com/office/powerpoint/2010/main" val="238498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lIns="75749" tIns="37874" rIns="75749" bIns="37874" anchor="t"/>
          <a:lstStyle/>
          <a:p>
            <a:r>
              <a:rPr lang="en-US" dirty="0" smtClean="0"/>
              <a:t>“Customer Proxy” Concept</a:t>
            </a:r>
          </a:p>
        </p:txBody>
      </p:sp>
      <p:sp>
        <p:nvSpPr>
          <p:cNvPr id="4824067" name="Rectangle 3"/>
          <p:cNvSpPr>
            <a:spLocks noGrp="1" noChangeArrowheads="1"/>
          </p:cNvSpPr>
          <p:nvPr>
            <p:ph idx="1"/>
          </p:nvPr>
        </p:nvSpPr>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 in coordination of sub-customers</a:t>
            </a:r>
          </a:p>
        </p:txBody>
      </p:sp>
      <p:sp>
        <p:nvSpPr>
          <p:cNvPr id="25"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
        <p:nvSpPr>
          <p:cNvPr id="4824068" name="Rectangle 4"/>
          <p:cNvSpPr>
            <a:spLocks noGrp="1" noChangeArrowheads="1"/>
          </p:cNvSpPr>
          <p:nvPr>
            <p:ph sz="half" idx="4294967295"/>
          </p:nvPr>
        </p:nvSpPr>
        <p:spPr>
          <a:xfrm>
            <a:off x="4787900" y="1763713"/>
            <a:ext cx="4356100" cy="4244975"/>
          </a:xfrm>
        </p:spPr>
        <p:txBody>
          <a:bodyPr lIns="75749" tIns="37874" rIns="75749" bIns="37874"/>
          <a:lstStyle/>
          <a:p>
            <a:r>
              <a:rPr lang="en-US" sz="1800" dirty="0" smtClean="0"/>
              <a:t>Important</a:t>
            </a:r>
          </a:p>
          <a:p>
            <a:pPr lvl="1"/>
            <a:r>
              <a:rPr lang="en-US" sz="1600" dirty="0" smtClean="0"/>
              <a:t>Quick decision by one person</a:t>
            </a:r>
          </a:p>
          <a:p>
            <a:pPr lvl="1"/>
            <a:r>
              <a:rPr lang="en-US" sz="1600" dirty="0" smtClean="0"/>
              <a:t>Wrong decisions can be revised</a:t>
            </a:r>
          </a:p>
          <a:p>
            <a:pPr lvl="1"/>
            <a:r>
              <a:rPr lang="en-US" sz="1600" dirty="0" smtClean="0"/>
              <a:t>We observed this in industry and did it ourselves: It works!</a:t>
            </a:r>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Tree>
    <p:extLst>
      <p:ext uri="{BB962C8B-B14F-4D97-AF65-F5344CB8AC3E}">
        <p14:creationId xmlns:p14="http://schemas.microsoft.com/office/powerpoint/2010/main" val="95154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accent2">
              <a:lumMod val="20000"/>
              <a:lumOff val="80000"/>
            </a:schemeClr>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p:txBody>
          <a:bodyPr lIns="75749" tIns="37874" rIns="75749" bIns="37874" anchor="t"/>
          <a:lstStyle/>
          <a:p>
            <a:r>
              <a:rPr lang="en-US" sz="3600" b="0" dirty="0" smtClean="0"/>
              <a:t>QM, Documentation </a:t>
            </a:r>
            <a:r>
              <a:rPr lang="en-US" sz="1400" b="0" dirty="0" smtClean="0"/>
              <a:t>(etc.)</a:t>
            </a:r>
            <a:r>
              <a:rPr lang="en-US" sz="3600" b="0" dirty="0" smtClean="0"/>
              <a:t> and internal Rules</a:t>
            </a:r>
          </a:p>
        </p:txBody>
      </p:sp>
      <p:sp>
        <p:nvSpPr>
          <p:cNvPr id="4828166" name="Rectangle 6"/>
          <p:cNvSpPr>
            <a:spLocks noGrp="1" noChangeArrowheads="1"/>
          </p:cNvSpPr>
          <p:nvPr>
            <p:ph idx="1"/>
          </p:nvPr>
        </p:nvSpPr>
        <p:spPr>
          <a:xfrm>
            <a:off x="457200" y="2360815"/>
            <a:ext cx="3732415" cy="3765348"/>
          </a:xfrm>
        </p:spPr>
        <p:txBody>
          <a:bodyPr lIns="75749" tIns="37874" rIns="75749" bIns="37874">
            <a:normAutofit lnSpcReduction="10000"/>
          </a:bodyPr>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p>
        </p:txBody>
      </p:sp>
      <p:sp>
        <p:nvSpPr>
          <p:cNvPr id="1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
        <p:nvSpPr>
          <p:cNvPr id="4828167" name="Rectangle 7"/>
          <p:cNvSpPr>
            <a:spLocks noGrp="1" noChangeArrowheads="1"/>
          </p:cNvSpPr>
          <p:nvPr>
            <p:ph sz="half" idx="4294967295"/>
          </p:nvPr>
        </p:nvSpPr>
        <p:spPr>
          <a:xfrm>
            <a:off x="4772025" y="2017713"/>
            <a:ext cx="4371975" cy="4219575"/>
          </a:xfrm>
        </p:spPr>
        <p:txBody>
          <a:bodyPr lIns="75749" tIns="37874" rIns="75749" bIns="37874">
            <a:normAutofit lnSpcReduction="10000"/>
          </a:bodyPr>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p>
        </p:txBody>
      </p:sp>
      <p:sp>
        <p:nvSpPr>
          <p:cNvPr id="132104" name="WordArt 8"/>
          <p:cNvSpPr>
            <a:spLocks noChangeArrowheads="1" noChangeShapeType="1" noTextEdit="1"/>
          </p:cNvSpPr>
          <p:nvPr/>
        </p:nvSpPr>
        <p:spPr bwMode="auto">
          <a:xfrm>
            <a:off x="3974041" y="1168392"/>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51904" y="1168392"/>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Tree>
    <p:extLst>
      <p:ext uri="{BB962C8B-B14F-4D97-AF65-F5344CB8AC3E}">
        <p14:creationId xmlns:p14="http://schemas.microsoft.com/office/powerpoint/2010/main" val="269506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noProof="0" dirty="0" smtClean="0"/>
              <a:t>Thanks!    </a:t>
            </a:r>
            <a:r>
              <a:rPr lang="en-US" dirty="0" smtClean="0"/>
              <a:t>(…and optional further reading)</a:t>
            </a:r>
            <a:endParaRPr lang="en-US" noProof="0"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2108844"/>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4811786"/>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2108843"/>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2108844"/>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4795873"/>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4795873"/>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1633949"/>
            <a:ext cx="7848600" cy="527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74788" name="Rectangle 4"/>
          <p:cNvSpPr>
            <a:spLocks noChangeArrowheads="1"/>
          </p:cNvSpPr>
          <p:nvPr/>
        </p:nvSpPr>
        <p:spPr bwMode="auto">
          <a:xfrm>
            <a:off x="611560" y="2332885"/>
            <a:ext cx="533400" cy="4495800"/>
          </a:xfrm>
          <a:prstGeom prst="rect">
            <a:avLst/>
          </a:prstGeom>
          <a:solidFill>
            <a:schemeClr val="bg1"/>
          </a:solidFill>
          <a:ln>
            <a:noFill/>
          </a:ln>
          <a:extLst>
            <a:ext uri="{91240B29-F687-4f45-9708-019B960494DF}">
              <a14:hiddenLine xmlns:a14="http://schemas.microsoft.com/office/drawing/2010/main" xmlns=""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2409085"/>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875685"/>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xmlns="">
                  <a:noFill/>
                </a14:hiddenFill>
              </a:ext>
            </a:extLst>
          </p:spPr>
          <p:txBody>
            <a:bodyPr/>
            <a:lstStyle/>
            <a:p>
              <a:endParaRPr lang="de-DE"/>
            </a:p>
          </p:txBody>
        </p:sp>
      </p:grpSp>
      <p:sp>
        <p:nvSpPr>
          <p:cNvPr id="3297297" name="Text Box 17"/>
          <p:cNvSpPr txBox="1">
            <a:spLocks noChangeArrowheads="1"/>
          </p:cNvSpPr>
          <p:nvPr/>
        </p:nvSpPr>
        <p:spPr bwMode="auto">
          <a:xfrm>
            <a:off x="4634285" y="1688360"/>
            <a:ext cx="418618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6611445"/>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Tree>
    <p:extLst>
      <p:ext uri="{BB962C8B-B14F-4D97-AF65-F5344CB8AC3E}">
        <p14:creationId xmlns:p14="http://schemas.microsoft.com/office/powerpoint/2010/main" val="954358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xmlns=""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Tree>
    <p:extLst>
      <p:ext uri="{BB962C8B-B14F-4D97-AF65-F5344CB8AC3E}">
        <p14:creationId xmlns:p14="http://schemas.microsoft.com/office/powerpoint/2010/main" val="2962594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fontScale="77500" lnSpcReduction="20000"/>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fontScale="92500" lnSpcReduction="10000"/>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Requirements</a:t>
            </a:r>
            <a:r>
              <a:rPr lang="de-DE" dirty="0" smtClean="0">
                <a:latin typeface="Georgia"/>
                <a:cs typeface="Georgia"/>
              </a:rPr>
              <a:t> Analysis</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Architecture</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2928396" y="5017003"/>
            <a:ext cx="3239918" cy="9586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 | Unit Test</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2965748" y="4762870"/>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Acceptance</a:t>
            </a:r>
            <a:r>
              <a:rPr lang="de-DE" dirty="0" smtClean="0">
                <a:latin typeface="Georgia"/>
                <a:cs typeface="Georgia"/>
              </a:rPr>
              <a:t> / Operational </a:t>
            </a:r>
            <a:r>
              <a:rPr lang="de-DE" dirty="0" err="1" smtClean="0">
                <a:latin typeface="Georgia"/>
                <a:cs typeface="Georgia"/>
              </a:rPr>
              <a:t>Testing</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Component</a:t>
            </a:r>
            <a:r>
              <a:rPr lang="de-DE" dirty="0" smtClean="0">
                <a:latin typeface="Georgia"/>
                <a:cs typeface="Georgia"/>
              </a:rPr>
              <a:t>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41" name="Pfeil nach unten 40"/>
          <p:cNvSpPr/>
          <p:nvPr/>
        </p:nvSpPr>
        <p:spPr>
          <a:xfrm rot="13500000">
            <a:off x="5910179" y="471743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fontScale="85000" lnSpcReduction="20000"/>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1292</TotalTime>
  <Words>3767</Words>
  <Application>Microsoft Macintosh PowerPoint</Application>
  <PresentationFormat>On-screen Show (4:3)</PresentationFormat>
  <Paragraphs>639</Paragraphs>
  <Slides>35</Slides>
  <Notes>25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3</vt:i4>
      </vt:variant>
      <vt:variant>
        <vt:lpstr>Slide Titles</vt:lpstr>
      </vt:variant>
      <vt:variant>
        <vt:i4>35</vt:i4>
      </vt:variant>
    </vt:vector>
  </HeadingPairs>
  <TitlesOfParts>
    <vt:vector size="51" baseType="lpstr">
      <vt:lpstr>Calibri</vt:lpstr>
      <vt:lpstr>CorpoS</vt:lpstr>
      <vt:lpstr>Georgia</vt:lpstr>
      <vt:lpstr>ＭＳ Ｐゴシック</vt:lpstr>
      <vt:lpstr>Symbol</vt:lpstr>
      <vt:lpstr>Times</vt:lpstr>
      <vt:lpstr>Times New Roman</vt:lpstr>
      <vt:lpstr>Wingdings</vt:lpstr>
      <vt:lpstr>ヒラギノ角ゴ Pro W3</vt:lpstr>
      <vt:lpstr>Arial</vt:lpstr>
      <vt:lpstr>Vorlage</vt:lpstr>
      <vt:lpstr>1_Vorlage</vt:lpstr>
      <vt:lpstr>Office Theme</vt:lpstr>
      <vt:lpstr>Clip</vt:lpstr>
      <vt:lpstr>Paint Shop Pro Image</vt:lpstr>
      <vt:lpstr>Document</vt:lpstr>
      <vt:lpstr>Agile vs. Plan-driven</vt:lpstr>
      <vt:lpstr>Course Objectives</vt:lpstr>
      <vt:lpstr>Motivation: Agile vs. Plan-driven</vt:lpstr>
      <vt:lpstr>Waterfall model [Royce]</vt:lpstr>
      <vt:lpstr>The “unknown” part of the waterfall</vt:lpstr>
      <vt:lpstr>Waterfall Model</vt:lpstr>
      <vt:lpstr>Waterfall Model</vt:lpstr>
      <vt:lpstr>V-Model</vt:lpstr>
      <vt:lpstr>V-Model</vt:lpstr>
      <vt:lpstr>Project plan (classical) c.f. IEEE Std 729-1983</vt:lpstr>
      <vt:lpstr>Typical problems in software development</vt:lpstr>
      <vt:lpstr>Field of Tension</vt:lpstr>
      <vt:lpstr>Overview: XP and Scrum</vt:lpstr>
      <vt:lpstr>What is different in agile?</vt:lpstr>
      <vt:lpstr>Structure of agile methods Generally</vt:lpstr>
      <vt:lpstr>eXtreme  Programming</vt:lpstr>
      <vt:lpstr>Processes in XP based on Practices</vt:lpstr>
      <vt:lpstr>SCRUM Approach</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Documentation (etc.) and internal Rules</vt:lpstr>
      <vt:lpstr>Thanks!    (…and optional further reading)</vt:lpstr>
    </vt:vector>
  </TitlesOfParts>
  <Manager/>
  <Company>Chalmers | University of Gothenburg</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subject/>
  <dc:creator>Eric Knauss</dc:creator>
  <cp:keywords/>
  <dc:description/>
  <cp:lastModifiedBy>Eric Knauss</cp:lastModifiedBy>
  <cp:revision>47</cp:revision>
  <dcterms:created xsi:type="dcterms:W3CDTF">2014-03-24T14:38:01Z</dcterms:created>
  <dcterms:modified xsi:type="dcterms:W3CDTF">2017-05-02T11:16:09Z</dcterms:modified>
  <cp:category/>
</cp:coreProperties>
</file>